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  <p:sldMasterId id="214748368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5143500" cx="9144000"/>
  <p:notesSz cx="6858000" cy="9144000"/>
  <p:embeddedFontLst>
    <p:embeddedFont>
      <p:font typeface="Roboto Slab"/>
      <p:regular r:id="rId58"/>
      <p:bold r:id="rId59"/>
    </p:embeddedFont>
    <p:embeddedFont>
      <p:font typeface="Roboto Thin"/>
      <p:regular r:id="rId60"/>
      <p:bold r:id="rId61"/>
      <p:italic r:id="rId62"/>
      <p:boldItalic r:id="rId63"/>
    </p:embeddedFont>
    <p:embeddedFont>
      <p:font typeface="Roboto Slab ExtraLight"/>
      <p:regular r:id="rId64"/>
      <p:bold r:id="rId65"/>
    </p:embeddedFont>
    <p:embeddedFont>
      <p:font typeface="Roboto Medium"/>
      <p:regular r:id="rId66"/>
      <p:bold r:id="rId67"/>
      <p:italic r:id="rId68"/>
      <p:boldItalic r:id="rId69"/>
    </p:embeddedFont>
    <p:embeddedFont>
      <p:font typeface="Roboto"/>
      <p:regular r:id="rId70"/>
      <p:bold r:id="rId71"/>
      <p:italic r:id="rId72"/>
      <p:boldItalic r:id="rId73"/>
    </p:embeddedFont>
    <p:embeddedFont>
      <p:font typeface="Roboto Condensed Light"/>
      <p:regular r:id="rId74"/>
      <p:bold r:id="rId75"/>
      <p:italic r:id="rId76"/>
      <p:boldItalic r:id="rId77"/>
    </p:embeddedFont>
    <p:embeddedFont>
      <p:font typeface="Roboto Light"/>
      <p:regular r:id="rId78"/>
      <p:bold r:id="rId79"/>
      <p:italic r:id="rId80"/>
      <p:boldItalic r:id="rId81"/>
    </p:embeddedFont>
    <p:embeddedFont>
      <p:font typeface="Roboto Slab Thin"/>
      <p:regular r:id="rId82"/>
      <p:bold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3" Type="http://schemas.openxmlformats.org/officeDocument/2006/relationships/font" Target="fonts/RobotoSlabThin-bold.fntdata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RobotoLight-italic.fntdata"/><Relationship Id="rId82" Type="http://schemas.openxmlformats.org/officeDocument/2006/relationships/font" Target="fonts/RobotoSlabThin-regular.fntdata"/><Relationship Id="rId81" Type="http://schemas.openxmlformats.org/officeDocument/2006/relationships/font" Target="fonts/Robot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4.xml"/><Relationship Id="rId75" Type="http://schemas.openxmlformats.org/officeDocument/2006/relationships/font" Target="fonts/RobotoCondensedLight-bold.fntdata"/><Relationship Id="rId30" Type="http://schemas.openxmlformats.org/officeDocument/2006/relationships/slide" Target="slides/slide23.xml"/><Relationship Id="rId74" Type="http://schemas.openxmlformats.org/officeDocument/2006/relationships/font" Target="fonts/RobotoCondensedLight-regular.fntdata"/><Relationship Id="rId33" Type="http://schemas.openxmlformats.org/officeDocument/2006/relationships/slide" Target="slides/slide26.xml"/><Relationship Id="rId77" Type="http://schemas.openxmlformats.org/officeDocument/2006/relationships/font" Target="fonts/RobotoCondensedLight-boldItalic.fntdata"/><Relationship Id="rId32" Type="http://schemas.openxmlformats.org/officeDocument/2006/relationships/slide" Target="slides/slide25.xml"/><Relationship Id="rId76" Type="http://schemas.openxmlformats.org/officeDocument/2006/relationships/font" Target="fonts/RobotoCondensedLight-italic.fntdata"/><Relationship Id="rId35" Type="http://schemas.openxmlformats.org/officeDocument/2006/relationships/slide" Target="slides/slide28.xml"/><Relationship Id="rId79" Type="http://schemas.openxmlformats.org/officeDocument/2006/relationships/font" Target="fonts/RobotoLight-bold.fntdata"/><Relationship Id="rId34" Type="http://schemas.openxmlformats.org/officeDocument/2006/relationships/slide" Target="slides/slide27.xml"/><Relationship Id="rId78" Type="http://schemas.openxmlformats.org/officeDocument/2006/relationships/font" Target="fonts/RobotoLight-regular.fntdata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Thin-italic.fntdata"/><Relationship Id="rId61" Type="http://schemas.openxmlformats.org/officeDocument/2006/relationships/font" Target="fonts/RobotoThin-bold.fntdata"/><Relationship Id="rId20" Type="http://schemas.openxmlformats.org/officeDocument/2006/relationships/slide" Target="slides/slide13.xml"/><Relationship Id="rId64" Type="http://schemas.openxmlformats.org/officeDocument/2006/relationships/font" Target="fonts/RobotoSlabExtraLight-regular.fntdata"/><Relationship Id="rId63" Type="http://schemas.openxmlformats.org/officeDocument/2006/relationships/font" Target="fonts/RobotoThin-boldItalic.fntdata"/><Relationship Id="rId22" Type="http://schemas.openxmlformats.org/officeDocument/2006/relationships/slide" Target="slides/slide15.xml"/><Relationship Id="rId66" Type="http://schemas.openxmlformats.org/officeDocument/2006/relationships/font" Target="fonts/RobotoMedium-regular.fntdata"/><Relationship Id="rId21" Type="http://schemas.openxmlformats.org/officeDocument/2006/relationships/slide" Target="slides/slide14.xml"/><Relationship Id="rId65" Type="http://schemas.openxmlformats.org/officeDocument/2006/relationships/font" Target="fonts/RobotoSlabExtraLight-bold.fntdata"/><Relationship Id="rId24" Type="http://schemas.openxmlformats.org/officeDocument/2006/relationships/slide" Target="slides/slide17.xml"/><Relationship Id="rId68" Type="http://schemas.openxmlformats.org/officeDocument/2006/relationships/font" Target="fonts/RobotoMedium-italic.fntdata"/><Relationship Id="rId23" Type="http://schemas.openxmlformats.org/officeDocument/2006/relationships/slide" Target="slides/slide16.xml"/><Relationship Id="rId67" Type="http://schemas.openxmlformats.org/officeDocument/2006/relationships/font" Target="fonts/RobotoMedium-bold.fntdata"/><Relationship Id="rId60" Type="http://schemas.openxmlformats.org/officeDocument/2006/relationships/font" Target="fonts/RobotoThin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Medium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RobotoSlab-bold.fntdata"/><Relationship Id="rId14" Type="http://schemas.openxmlformats.org/officeDocument/2006/relationships/slide" Target="slides/slide7.xml"/><Relationship Id="rId58" Type="http://schemas.openxmlformats.org/officeDocument/2006/relationships/font" Target="fonts/RobotoSlab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13202077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013202077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13202077e_0_17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1013202077e_0_17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/>
              <a:t>Con las respuestas obtenidas creo que es claro que la investigación de la biodiversidad, así como la conservación y el uso sostenible de la misma, no se pueden lograr si los datos no se preservan, publican y hacen accesibles.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/>
              <a:t>Por lo tanto, la digitalización y el almacenamiento es un primer paso hacia un mayor acceso a los datos sobre biodiversidad.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013202077e_0_17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13202077e_0_18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013202077e_0_18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Calibri"/>
              <a:buNone/>
            </a:pPr>
            <a:r>
              <a:rPr lang="e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El flujo es un </a:t>
            </a:r>
            <a:r>
              <a:rPr b="1" lang="e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TODO</a:t>
            </a:r>
            <a:r>
              <a:rPr lang="e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, no son pasos aislados. </a:t>
            </a:r>
            <a:r>
              <a:rPr b="1" lang="e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Planeamiento</a:t>
            </a:r>
            <a:r>
              <a:rPr lang="e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de cada paso debe ser acorde al flujo </a:t>
            </a:r>
            <a:r>
              <a:rPr b="1" lang="e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general</a:t>
            </a:r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013202077e_0_18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13202077e_0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1013202077e_0_2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1" name="Google Shape;391;g1013202077e_0_2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13202077e_0_18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1013202077e_0_18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1" name="Google Shape;401;g1013202077e_0_18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13202077e_0_19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1013202077e_0_19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1" name="Google Shape;411;g1013202077e_0_19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13202077e_0_20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1013202077e_0_20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1" name="Google Shape;421;g1013202077e_0_20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13202077e_0_19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1013202077e_0_19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3" name="Google Shape;433;g1013202077e_0_19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13202077e_0_19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1013202077e_0_19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/>
              <a:t>Objetivo de reuso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1"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Wilkinson</a:t>
            </a: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et al. </a:t>
            </a:r>
            <a:r>
              <a:rPr b="1"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The FAIR Guiding Principles for scientific data management and stewardship. https://www.nature.com/articles/sdata201618 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4" name="Google Shape;444;g1013202077e_0_19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013202077e_0_1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1013202077e_0_1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7" name="Google Shape;457;g1013202077e_0_12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13202077e_0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1013202077e_0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/>
              <a:t>OBIS 2001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/>
              <a:t>GBIF 200</a:t>
            </a:r>
            <a:endParaRPr/>
          </a:p>
        </p:txBody>
      </p:sp>
      <p:sp>
        <p:nvSpPr>
          <p:cNvPr id="470" name="Google Shape;470;g1013202077e_0_2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13202077e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1013202077e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Hola todos!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Soy Camila Pata, del equipo coordinador del SiB Colombia y del Nodo GBIF para este país.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Quiero darles la bienvenida a este maravilloso taller que  </a:t>
            </a:r>
            <a:r>
              <a:rPr b="0" i="0"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busca compartir con ustedes y toda la comunidad las buenas prácticas que facilitan la gestión de información y datos sobre biodiversidad para su publicación, acceso y uso; siempre de manera gratuita y libre, como parte de la filosofía de trabajo de GBIF.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 objetivo será </a:t>
            </a:r>
            <a:r>
              <a:rPr b="1" i="0"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Mejorar las capacidades de trabajo con datos sobre biodiversidad</a:t>
            </a:r>
            <a:r>
              <a:rPr b="0" i="0"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y compartir las buenas prácticas que pueden ser aplicadas en las diferentes etapas del flujo de trabajo.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es un taller diseñado y organizado en conjunto por el SiB Colombia, Conabio México, GBIF Argentina, GBIF Chile, VertNet y por supuesto con el apoyo de la red global de GBIF.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013202077e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13202077e_0_28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1013202077e_0_28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Veamos un poco más en detalle cómo ocurre esto a través del modelo de publicación que tiene establecido el SiB Colombia. Lo primero es una etapa de preparación y organización de los datos recolectados que se quieren publicar.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1013202077e_0_28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13202077e_0_30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1013202077e_0_30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Veamos un poco más en detalle cómo ocurre esto a través del modelo de publicación que tiene establecido el SiB Colombia. Lo primero es una etapa de preparación y organización de los datos recolectados que se quieren publicar.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1013202077e_0_30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013202077e_0_24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1013202077e_0_24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Veamos un poco más en detalle cómo ocurre esto a través del modelo de publicación que tiene establecido el SiB Colombia. Lo primero es una etapa de preparación y organización de los datos recolectados que se quieren publicar.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1013202077e_0_24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13202077e_0_3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1013202077e_0_3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78" name="Google Shape;578;g1013202077e_0_3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013202077e_0_3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1013202077e_0_3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88" name="Google Shape;588;g1013202077e_0_3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013202077e_0_3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1013202077e_0_3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98" name="Google Shape;598;g1013202077e_0_3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013202077e_0_3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1013202077e_0_3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08" name="Google Shape;608;g1013202077e_0_3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013202077e_0_30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1013202077e_0_30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Veamos un poco más en detalle cómo ocurre esto a través del modelo de publicación que tiene establecido el SiB Colombia. Lo primero es una etapa de preparación y organización de los datos recolectados que se quieren publicar.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1013202077e_0_30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013202077e_0_2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1013202077e_0_24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Veamos un poco más en detalle cómo ocurre esto a través del modelo de publicación que tiene establecido el SiB Colombia. Lo primero es una etapa de preparación y organización de los datos recolectados que se quieren publicar.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1013202077e_0_24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013202077e_0_29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1013202077e_0_29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Veamos un poco más en detalle cómo ocurre esto a través del modelo de publicación que tiene establecido el SiB Colombia. Lo primero es una etapa de preparación y organización de los datos recolectados que se quieren publicar.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1013202077e_0_29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13202077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013202077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s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s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s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s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s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013202077e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013202077e_0_25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g1013202077e_0_25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Veamos un poco más en detalle cómo ocurre esto a través del modelo de publicación que tiene establecido el SiB Colombia. Lo primero es una etapa de preparación y organización de los datos recolectados que se quieren publicar.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1013202077e_0_25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013202077e_0_26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g1013202077e_0_26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Veamos un poco más en detalle cómo ocurre esto a través del modelo de publicación que tiene establecido el SiB Colombia. Lo primero es una etapa de preparación y organización de los datos recolectados que se quieren publicar.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1013202077e_0_26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013202077e_0_3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g1013202077e_0_3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Veamos un poco más en detalle cómo ocurre esto a través del modelo de publicación que tiene establecido el SiB Colombia. Lo primero es una etapa de preparación y organización de los datos recolectados que se quieren publicar.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1013202077e_0_32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013202077e_0_3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g1013202077e_0_3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/>
              <a:t>OBIS 2001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/>
              <a:t>GBIF 200</a:t>
            </a:r>
            <a:endParaRPr/>
          </a:p>
        </p:txBody>
      </p:sp>
      <p:sp>
        <p:nvSpPr>
          <p:cNvPr id="834" name="Google Shape;834;g1013202077e_0_33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013202077e_0_33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g1013202077e_0_33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/>
              <a:t>OBIS 2001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/>
              <a:t>GBIF 200</a:t>
            </a:r>
            <a:endParaRPr/>
          </a:p>
        </p:txBody>
      </p:sp>
      <p:sp>
        <p:nvSpPr>
          <p:cNvPr id="842" name="Google Shape;842;g1013202077e_0_33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013202077e_0_3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g1013202077e_0_3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/>
              <a:t>OBIS 2001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/>
              <a:t>GBIF 200</a:t>
            </a:r>
            <a:endParaRPr/>
          </a:p>
        </p:txBody>
      </p:sp>
      <p:sp>
        <p:nvSpPr>
          <p:cNvPr id="850" name="Google Shape;850;g1013202077e_0_33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013202077e_0_33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0" name="Google Shape;860;g1013202077e_0_33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/>
              <a:t>OBIS 2001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/>
              <a:t>GBIF 200</a:t>
            </a:r>
            <a:endParaRPr/>
          </a:p>
        </p:txBody>
      </p:sp>
      <p:sp>
        <p:nvSpPr>
          <p:cNvPr id="861" name="Google Shape;861;g1013202077e_0_33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013202077e_0_33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1" name="Google Shape;871;g1013202077e_0_33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/>
              <a:t>OBIS 2001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/>
              <a:t>GBIF 200</a:t>
            </a:r>
            <a:endParaRPr/>
          </a:p>
        </p:txBody>
      </p:sp>
      <p:sp>
        <p:nvSpPr>
          <p:cNvPr id="872" name="Google Shape;872;g1013202077e_0_33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013202077e_0_27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g1013202077e_0_27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vez tengamos el conjunto de datos estandarizado, se integra en una plataforma el línea llamada IPT, donde cada publicador tiene un usuario y contraseña para realizar la administración y actualización de sus datos cada vez que lo desee. Allí mismo documenta los metadatos que le permiten al usuario responder preguntas acerca de los datos…. Por ejemplo: quién, qué cómo, cuándo, y dónde. Cuando los datos y los metadatos están listos, se toma la decisión de publicarlos.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g1013202077e_0_27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013202077e_0_27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9" name="Google Shape;909;g1013202077e_0_27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vez tengamos el conjunto de datos estandarizado, se integra en una plataforma el línea llamada IPT, donde cada publicador tiene un usuario y contraseña para realizar la administración y actualización de sus datos cada vez que lo desee. Allí mismo documenta los metadatos que le permiten al usuario responder preguntas acerca de los datos…. Por ejemplo: quién, qué cómo, cuándo, y dónde. Cuando los datos y los metadatos están listos, se toma la decisión de publicarlos.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g1013202077e_0_27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13202077e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013202077e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" sz="1200">
                <a:latin typeface="Roboto Light"/>
                <a:ea typeface="Roboto Light"/>
                <a:cs typeface="Roboto Light"/>
                <a:sym typeface="Roboto Light"/>
              </a:rPr>
              <a:t>Mantenga su </a:t>
            </a:r>
            <a:r>
              <a:rPr lang="es" sz="1200">
                <a:latin typeface="Roboto Medium"/>
                <a:ea typeface="Roboto Medium"/>
                <a:cs typeface="Roboto Medium"/>
                <a:sym typeface="Roboto Medium"/>
              </a:rPr>
              <a:t>micrófono en silencio</a:t>
            </a:r>
            <a:r>
              <a:rPr lang="es" sz="12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Nuestro equipo de apoyo lo habilitará y le indicará cuándo activarlo para que intervenga.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 usar el chat, sea cortés, amable e inclusivo; este canal estará habilitado para conversar con los demás asistentes. 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uso inapropiado de los canales de interacción: chat, Q&amp;A, o micrófono, se sancionará con la expulsión de la sala virtual.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Finalmente asegúrense que su nombre de usuario en la plataforma aparezca adecuadamente.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/>
            </a:b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/>
            </a:br>
            <a:endParaRPr/>
          </a:p>
        </p:txBody>
      </p:sp>
      <p:sp>
        <p:nvSpPr>
          <p:cNvPr id="245" name="Google Shape;245;g1013202077e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013202077e_0_26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9" name="Google Shape;939;g1013202077e_0_26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40" name="Google Shape;940;g1013202077e_0_26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013202077e_0_26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0" name="Google Shape;950;g1013202077e_0_26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51" name="Google Shape;951;g1013202077e_0_26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013202077e_0_28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6" name="Google Shape;966;g1013202077e_0_28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67" name="Google Shape;967;g1013202077e_0_28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013202077e_0_1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0" name="Google Shape;990;g1013202077e_0_1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91" name="Google Shape;991;g1013202077e_0_12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013202077e_0_6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7" name="Google Shape;1007;g1013202077e_0_6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08" name="Google Shape;1008;g1013202077e_0_6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013202077e_0_8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8" name="Google Shape;1018;g1013202077e_0_8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19" name="Google Shape;1019;g1013202077e_0_8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013202077e_0_3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3" name="Google Shape;1053;g1013202077e_0_3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54" name="Google Shape;1054;g1013202077e_0_3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013202077e_0_19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1" name="Google Shape;1061;g1013202077e_0_19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62" name="Google Shape;1062;g1013202077e_0_19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1013202077e_0_3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4" name="Google Shape;1074;g1013202077e_0_3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Veamos un poco más en detalle cómo ocurre esto a través del modelo de publicación que tiene establecido el SiB Colombia. Lo primero es una etapa de preparación y organización de los datos recolectados que se quieren publicar.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g1013202077e_0_3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00577ba5f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00577ba5f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13202077e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1013202077e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Empecemos…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es el proyecto que nos permite estar hoy ofreciendo este taller y nos motivan muchas cosas: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un lado, casi todos los registros biológicos compartidos a través de GBIF pueden ser refinados o mejorados. Por el otro, en Latinoamérica, los especialistas en datos y los tomadores de decisiones, señalan constantemente la calidad de los datos como una prioridad para garantizar su inclusión en las estrategias y políticas nacionales de conservación.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proyecto, busca abordar esta necesidad mediante la documentación de buenas prácticas para mejorar su calidad en las etapas típicas de un flujo de trabajo con datos sobre biodiversidad.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bien el proyecto se centra en ofrecer un conjunto de buenas prácticas adaptadas a las necesidades de Latinoamérica, reuniremos materiales existentes de toda la comunidad global.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s" sz="1200">
                <a:latin typeface="Roboto Light"/>
                <a:ea typeface="Roboto Light"/>
                <a:cs typeface="Roboto Light"/>
                <a:sym typeface="Roboto Light"/>
              </a:rPr>
              <a:t>https://www.gbif.org/es/project/5JJH6ZKCjztKrqT50OAadQ/mejorando-la-calidad-de-datos-sobre-biodiversidad-en-latinoamerica-documentacion-de-buenas-practicas-para-los-flujos-de-trabajo-y-ciclos-de-vida-de-los-datos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br>
              <a:rPr lang="es"/>
            </a:b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/>
            </a:br>
            <a:endParaRPr/>
          </a:p>
        </p:txBody>
      </p:sp>
      <p:sp>
        <p:nvSpPr>
          <p:cNvPr id="260" name="Google Shape;260;g1013202077e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1013202077e_0_3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8" name="Google Shape;1108;g1013202077e_0_3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09" name="Google Shape;1109;g1013202077e_0_3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13202077e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013202077e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 Consultorio de Calidad de Datos ustedes tendrán una oportunidad única de compartir sus inquietudes adicionales sobre la implementación de estas buenas prácticas en su trabajo y exponer sus casos reales para recibir orientación y recomendaciones de los facilitadores.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Así que los invito a que durante esta semana, nos dejen sus preguntas a través de este formulario para esa sección que desarrollaremos el martes de la próxima semana.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Pueden hacer múltiples envíos si así lo desean.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/>
            </a:br>
            <a:endParaRPr/>
          </a:p>
        </p:txBody>
      </p:sp>
      <p:sp>
        <p:nvSpPr>
          <p:cNvPr id="276" name="Google Shape;276;g1013202077e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06 -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Buenas prácticas para la publicación y actualización de datos (GBIF-OBIS)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Descripción: </a:t>
            </a:r>
            <a:r>
              <a:rPr i="1" lang="es"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Importancia de un modelo, procesos, herramientas y mejores prácticas para publicar datos e información a través de sistemas de información.</a:t>
            </a:r>
            <a:endParaRPr i="1" sz="1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" sz="1300">
                <a:solidFill>
                  <a:schemeClr val="dk1"/>
                </a:solidFill>
              </a:rPr>
              <a:t>Publicación /Actualización (En el contexto gbif, datos abiertos)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Modelo GBIF y OBIS de publicación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" sz="1300">
                <a:solidFill>
                  <a:schemeClr val="dk1"/>
                </a:solidFill>
              </a:rPr>
              <a:t>Recomendaciones de  Validación y Limpieza</a:t>
            </a:r>
            <a:endParaRPr sz="1300"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" sz="1300">
                <a:solidFill>
                  <a:schemeClr val="dk1"/>
                </a:solidFill>
              </a:rPr>
              <a:t>Buenas prácticas para la publicación </a:t>
            </a:r>
            <a:endParaRPr sz="1300">
              <a:solidFill>
                <a:schemeClr val="dk1"/>
              </a:solidFill>
            </a:endParaRPr>
          </a:p>
          <a:p>
            <a:pPr indent="-3111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</a:pPr>
            <a:r>
              <a:rPr lang="es" sz="1300">
                <a:solidFill>
                  <a:schemeClr val="dk1"/>
                </a:solidFill>
              </a:rPr>
              <a:t>Generalización datos sensibles </a:t>
            </a:r>
            <a:r>
              <a:rPr lang="es" sz="1300">
                <a:solidFill>
                  <a:schemeClr val="dk1"/>
                </a:solidFill>
              </a:rPr>
              <a:t>- Rev doc e incluir un par de slides</a:t>
            </a:r>
            <a:endParaRPr sz="1300">
              <a:solidFill>
                <a:schemeClr val="dk1"/>
              </a:solidFill>
            </a:endParaRPr>
          </a:p>
          <a:p>
            <a:pPr indent="-3111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</a:pPr>
            <a:r>
              <a:rPr lang="es" sz="1300">
                <a:solidFill>
                  <a:schemeClr val="dk1"/>
                </a:solidFill>
              </a:rPr>
              <a:t>Reconocimiento/Rastreo, metadatos, ORCID, DOI etc..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" sz="1300">
                <a:solidFill>
                  <a:schemeClr val="dk1"/>
                </a:solidFill>
              </a:rPr>
              <a:t>Buenas prácticas para la actualización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" sz="1300">
                <a:solidFill>
                  <a:schemeClr val="dk1"/>
                </a:solidFill>
              </a:rPr>
              <a:t>Buenas prácticas de almacenamiento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" sz="1300">
                <a:solidFill>
                  <a:schemeClr val="dk1"/>
                </a:solidFill>
              </a:rPr>
              <a:t>Responsabilidades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" sz="1300">
                <a:solidFill>
                  <a:schemeClr val="dk1"/>
                </a:solidFill>
              </a:rPr>
              <a:t>Errores comunes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" sz="1300">
                <a:solidFill>
                  <a:schemeClr val="dk1"/>
                </a:solidFill>
              </a:rPr>
              <a:t>Destruir la integridad de los datos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" sz="1300">
                <a:solidFill>
                  <a:schemeClr val="dk1"/>
                </a:solidFill>
              </a:rPr>
              <a:t>Ocultar autores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" sz="1300">
                <a:solidFill>
                  <a:schemeClr val="dk1"/>
                </a:solidFill>
              </a:rPr>
              <a:t>Esperar a tener los datos “Completos”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13202077e_0_18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013202077e_0_18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Calibri"/>
              <a:buNone/>
            </a:pPr>
            <a:r>
              <a:rPr lang="e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El flujo es un </a:t>
            </a:r>
            <a:r>
              <a:rPr b="1" lang="e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TODO</a:t>
            </a:r>
            <a:r>
              <a:rPr lang="e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, no son pasos aislados. </a:t>
            </a:r>
            <a:r>
              <a:rPr b="1" lang="e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Planeamiento</a:t>
            </a:r>
            <a:r>
              <a:rPr lang="e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de cada paso debe ser acorde al flujo </a:t>
            </a:r>
            <a:r>
              <a:rPr b="1" lang="e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general</a:t>
            </a:r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013202077e_0_18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13202077e_0_18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013202077e_0_18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Calibri"/>
              <a:buNone/>
            </a:pPr>
            <a:r>
              <a:rPr lang="e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El flujo es un </a:t>
            </a:r>
            <a:r>
              <a:rPr b="1" lang="e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TODO</a:t>
            </a:r>
            <a:r>
              <a:rPr lang="e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, no son pasos aislados. </a:t>
            </a:r>
            <a:r>
              <a:rPr b="1" lang="e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Planeamiento</a:t>
            </a:r>
            <a:r>
              <a:rPr lang="e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de cada paso debe ser acorde al flujo </a:t>
            </a:r>
            <a:r>
              <a:rPr b="1" lang="e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general</a:t>
            </a:r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013202077e_0_18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4" name="Google Shape;94;p2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6" name="Google Shape;96;p2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8" name="Google Shape;108;p2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0" name="Google Shape;140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60" name="Google Shape;16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00"/>
            </a:lvl1pPr>
            <a:lvl2pPr indent="-28575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200"/>
            </a:lvl2pPr>
            <a:lvl3pPr indent="-28575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200"/>
            </a:lvl3pPr>
            <a:lvl4pPr indent="-28575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200"/>
            </a:lvl4pPr>
            <a:lvl5pPr indent="-28575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200"/>
            </a:lvl5pPr>
            <a:lvl6pPr indent="-2857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200"/>
            </a:lvl6pPr>
            <a:lvl7pPr indent="-2857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200"/>
            </a:lvl7pPr>
            <a:lvl8pPr indent="-2857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200"/>
            </a:lvl8pPr>
            <a:lvl9pPr indent="-2857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 sz="1200"/>
            </a:lvl9pPr>
          </a:lstStyle>
          <a:p/>
        </p:txBody>
      </p:sp>
      <p:sp>
        <p:nvSpPr>
          <p:cNvPr id="161" name="Google Shape;16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rt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64" name="Google Shape;16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29845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2pPr>
            <a:lvl3pPr indent="-29845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3pPr>
            <a:lvl4pPr indent="-29845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indent="-29845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indent="-2984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indent="-2984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indent="-2984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indent="-2984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/>
        </p:txBody>
      </p:sp>
      <p:sp>
        <p:nvSpPr>
          <p:cNvPr id="165" name="Google Shape;16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rt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3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9" name="Google Shape;169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34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6" name="Google Shape;176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35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2" name="Google Shape;182;p35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3" name="Google Shape;183;p35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4" name="Google Shape;184;p35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" name="Google Shape;185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6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91" name="Google Shape;191;p36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2" name="Google Shape;192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37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9" name="Google Shape;199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38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" name="Google Shape;205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39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" name="Google Shape;211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3" name="Google Shape;213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32.png"/><Relationship Id="rId5" Type="http://schemas.openxmlformats.org/officeDocument/2006/relationships/hyperlink" Target="https://www.nature.com/articles/461145a.pdf" TargetMode="External"/><Relationship Id="rId6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11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11.png"/><Relationship Id="rId5" Type="http://schemas.openxmlformats.org/officeDocument/2006/relationships/image" Target="../media/image36.png"/><Relationship Id="rId6" Type="http://schemas.openxmlformats.org/officeDocument/2006/relationships/hyperlink" Target="https://doi.org/10.1038/sdata.2016.18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11.png"/><Relationship Id="rId5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Relationship Id="rId6" Type="http://schemas.openxmlformats.org/officeDocument/2006/relationships/image" Target="../media/image39.png"/><Relationship Id="rId7" Type="http://schemas.openxmlformats.org/officeDocument/2006/relationships/image" Target="../media/image37.png"/><Relationship Id="rId8" Type="http://schemas.openxmlformats.org/officeDocument/2006/relationships/hyperlink" Target="https://www.gbif.org/es/the-gbif-network/latin-america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8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52.png"/><Relationship Id="rId8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52.png"/><Relationship Id="rId8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hyperlink" Target="https://youtu.be/_f4gGfIBN3U" TargetMode="External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52.png"/><Relationship Id="rId8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hyperlink" Target="https://youtu.be/_f4gGfIBN3U" TargetMode="External"/><Relationship Id="rId10" Type="http://schemas.openxmlformats.org/officeDocument/2006/relationships/image" Target="../media/image11.png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14" Type="http://schemas.openxmlformats.org/officeDocument/2006/relationships/image" Target="../media/image51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52.png"/><Relationship Id="rId8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52.png"/><Relationship Id="rId8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11.png"/><Relationship Id="rId13" Type="http://schemas.openxmlformats.org/officeDocument/2006/relationships/image" Target="../media/image55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14" Type="http://schemas.openxmlformats.org/officeDocument/2006/relationships/image" Target="../media/image56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52.png"/><Relationship Id="rId8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5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11.png"/><Relationship Id="rId12" Type="http://schemas.openxmlformats.org/officeDocument/2006/relationships/hyperlink" Target="https://biodiversidad.co/formacion/laboratorios/IPT_Metadatos" TargetMode="External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52.png"/><Relationship Id="rId8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52.png"/><Relationship Id="rId8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52.png"/><Relationship Id="rId8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70.png"/><Relationship Id="rId5" Type="http://schemas.openxmlformats.org/officeDocument/2006/relationships/hyperlink" Target="https://docs.gbif.org/sensitive-species-best-practices/master/en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image" Target="../media/image70.png"/><Relationship Id="rId5" Type="http://schemas.openxmlformats.org/officeDocument/2006/relationships/hyperlink" Target="https://docs.gbif.org/sensitive-species-best-practices/master/en/" TargetMode="External"/><Relationship Id="rId6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Relationship Id="rId4" Type="http://schemas.openxmlformats.org/officeDocument/2006/relationships/image" Target="../media/image70.png"/><Relationship Id="rId5" Type="http://schemas.openxmlformats.org/officeDocument/2006/relationships/hyperlink" Target="https://docs.gbif.org/sensitive-species-best-practices/master/en/" TargetMode="External"/><Relationship Id="rId6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Relationship Id="rId6" Type="http://schemas.openxmlformats.org/officeDocument/2006/relationships/image" Target="../media/image45.png"/><Relationship Id="rId7" Type="http://schemas.openxmlformats.org/officeDocument/2006/relationships/image" Target="../media/image11.png"/><Relationship Id="rId8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0" Type="http://schemas.openxmlformats.org/officeDocument/2006/relationships/image" Target="../media/image59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Relationship Id="rId5" Type="http://schemas.openxmlformats.org/officeDocument/2006/relationships/image" Target="../media/image38.png"/><Relationship Id="rId6" Type="http://schemas.openxmlformats.org/officeDocument/2006/relationships/image" Target="../media/image45.png"/><Relationship Id="rId7" Type="http://schemas.openxmlformats.org/officeDocument/2006/relationships/image" Target="../media/image11.png"/><Relationship Id="rId8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Relationship Id="rId4" Type="http://schemas.openxmlformats.org/officeDocument/2006/relationships/image" Target="../media/image11.png"/><Relationship Id="rId5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Relationship Id="rId4" Type="http://schemas.openxmlformats.org/officeDocument/2006/relationships/image" Target="../media/image59.png"/><Relationship Id="rId5" Type="http://schemas.openxmlformats.org/officeDocument/2006/relationships/image" Target="../media/image6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Relationship Id="rId4" Type="http://schemas.openxmlformats.org/officeDocument/2006/relationships/image" Target="../media/image59.png"/><Relationship Id="rId5" Type="http://schemas.openxmlformats.org/officeDocument/2006/relationships/image" Target="../media/image69.png"/></Relationships>
</file>

<file path=ppt/slides/_rels/slide43.xml.rels><?xml version="1.0" encoding="UTF-8" standalone="yes"?><Relationships xmlns="http://schemas.openxmlformats.org/package/2006/relationships"><Relationship Id="rId10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0.png"/><Relationship Id="rId7" Type="http://schemas.openxmlformats.org/officeDocument/2006/relationships/image" Target="../media/image39.png"/><Relationship Id="rId8" Type="http://schemas.openxmlformats.org/officeDocument/2006/relationships/image" Target="../media/image6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Relationship Id="rId4" Type="http://schemas.openxmlformats.org/officeDocument/2006/relationships/image" Target="../media/image59.png"/><Relationship Id="rId5" Type="http://schemas.openxmlformats.org/officeDocument/2006/relationships/hyperlink" Target="https://www.gbif.org/es/literature-tracking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png"/><Relationship Id="rId4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.png"/><Relationship Id="rId4" Type="http://schemas.openxmlformats.org/officeDocument/2006/relationships/image" Target="../media/image67.png"/><Relationship Id="rId5" Type="http://schemas.openxmlformats.org/officeDocument/2006/relationships/image" Target="../media/image71.png"/><Relationship Id="rId6" Type="http://schemas.openxmlformats.org/officeDocument/2006/relationships/hyperlink" Target="https://youtu.be/kXWXDWz6pEs" TargetMode="External"/><Relationship Id="rId7" Type="http://schemas.openxmlformats.org/officeDocument/2006/relationships/hyperlink" Target="https://es.bionomia.net/" TargetMode="External"/><Relationship Id="rId8" Type="http://schemas.openxmlformats.org/officeDocument/2006/relationships/hyperlink" Target="https://www.tdwg.org/community/attribution/people/" TargetMode="External"/></Relationships>
</file>

<file path=ppt/slides/_rels/slide4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52.png"/><Relationship Id="rId8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25.png"/><Relationship Id="rId5" Type="http://schemas.openxmlformats.org/officeDocument/2006/relationships/image" Target="../media/image6.png"/><Relationship Id="rId6" Type="http://schemas.openxmlformats.org/officeDocument/2006/relationships/image" Target="../media/image21.jpg"/><Relationship Id="rId7" Type="http://schemas.openxmlformats.org/officeDocument/2006/relationships/hyperlink" Target="https://www.gbif.org/es/occurrence/2826151168" TargetMode="External"/><Relationship Id="rId8" Type="http://schemas.openxmlformats.org/officeDocument/2006/relationships/hyperlink" Target="https://creativecommons.org/licenses/by-nc/4.0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/>
          <p:nvPr/>
        </p:nvSpPr>
        <p:spPr>
          <a:xfrm>
            <a:off x="2240280" y="3422468"/>
            <a:ext cx="4350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700" u="none" cap="none" strike="noStrike">
                <a:solidFill>
                  <a:srgbClr val="EB6B42"/>
                </a:solidFill>
                <a:latin typeface="Roboto Medium"/>
                <a:ea typeface="Roboto Medium"/>
                <a:cs typeface="Roboto Medium"/>
                <a:sym typeface="Roboto Medium"/>
              </a:rPr>
              <a:t>¡Bienvenidxs!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Iniciaremos en breves minutos…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49"/>
          <p:cNvGrpSpPr/>
          <p:nvPr/>
        </p:nvGrpSpPr>
        <p:grpSpPr>
          <a:xfrm>
            <a:off x="4995978" y="634570"/>
            <a:ext cx="3691524" cy="3445200"/>
            <a:chOff x="275786" y="-5561"/>
            <a:chExt cx="4922032" cy="4593600"/>
          </a:xfrm>
        </p:grpSpPr>
        <p:sp>
          <p:nvSpPr>
            <p:cNvPr id="351" name="Google Shape;351;p49"/>
            <p:cNvSpPr/>
            <p:nvPr/>
          </p:nvSpPr>
          <p:spPr>
            <a:xfrm>
              <a:off x="440118" y="-5561"/>
              <a:ext cx="4593600" cy="4593600"/>
            </a:xfrm>
            <a:custGeom>
              <a:rect b="b" l="l" r="r" t="t"/>
              <a:pathLst>
                <a:path extrusionOk="0" h="120000" w="120000">
                  <a:moveTo>
                    <a:pt x="74591" y="5321"/>
                  </a:moveTo>
                  <a:lnTo>
                    <a:pt x="74591" y="5321"/>
                  </a:lnTo>
                  <a:cubicBezTo>
                    <a:pt x="100530" y="12243"/>
                    <a:pt x="118036" y="36436"/>
                    <a:pt x="116499" y="63239"/>
                  </a:cubicBezTo>
                  <a:cubicBezTo>
                    <a:pt x="114963" y="90041"/>
                    <a:pt x="94807" y="112075"/>
                    <a:pt x="68247" y="115988"/>
                  </a:cubicBezTo>
                  <a:cubicBezTo>
                    <a:pt x="41688" y="119900"/>
                    <a:pt x="16034" y="104614"/>
                    <a:pt x="6834" y="79393"/>
                  </a:cubicBezTo>
                  <a:cubicBezTo>
                    <a:pt x="-2365" y="54172"/>
                    <a:pt x="7421" y="25958"/>
                    <a:pt x="30262" y="11851"/>
                  </a:cubicBezTo>
                  <a:lnTo>
                    <a:pt x="28732" y="8820"/>
                  </a:lnTo>
                  <a:lnTo>
                    <a:pt x="35925" y="12304"/>
                  </a:lnTo>
                  <a:lnTo>
                    <a:pt x="34655" y="20555"/>
                  </a:lnTo>
                  <a:lnTo>
                    <a:pt x="33126" y="17525"/>
                  </a:lnTo>
                  <a:lnTo>
                    <a:pt x="33126" y="17525"/>
                  </a:lnTo>
                  <a:cubicBezTo>
                    <a:pt x="13019" y="30246"/>
                    <a:pt x="4587" y="55322"/>
                    <a:pt x="12922" y="77607"/>
                  </a:cubicBezTo>
                  <a:cubicBezTo>
                    <a:pt x="21256" y="99893"/>
                    <a:pt x="44075" y="113281"/>
                    <a:pt x="67594" y="109686"/>
                  </a:cubicBezTo>
                  <a:cubicBezTo>
                    <a:pt x="91114" y="106091"/>
                    <a:pt x="108891" y="86498"/>
                    <a:pt x="110188" y="62741"/>
                  </a:cubicBezTo>
                  <a:cubicBezTo>
                    <a:pt x="111486" y="38983"/>
                    <a:pt x="95948" y="17571"/>
                    <a:pt x="72959" y="114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9"/>
            <p:cNvSpPr/>
            <p:nvPr/>
          </p:nvSpPr>
          <p:spPr>
            <a:xfrm>
              <a:off x="1889602" y="1015"/>
              <a:ext cx="1694400" cy="847200"/>
            </a:xfrm>
            <a:prstGeom prst="roundRect">
              <a:avLst>
                <a:gd fmla="val 16667" name="adj"/>
              </a:avLst>
            </a:prstGeom>
            <a:solidFill>
              <a:srgbClr val="B9BED0"/>
            </a:solidFill>
            <a:ln cap="flat" cmpd="sng" w="15875">
              <a:solidFill>
                <a:srgbClr val="EB6B4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9"/>
            <p:cNvSpPr txBox="1"/>
            <p:nvPr/>
          </p:nvSpPr>
          <p:spPr>
            <a:xfrm>
              <a:off x="1930961" y="42374"/>
              <a:ext cx="1611900" cy="76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Roboto Light"/>
                <a:buNone/>
              </a:pPr>
              <a:r>
                <a:rPr b="0" i="1" lang="es" sz="1200">
                  <a:solidFill>
                    <a:srgbClr val="333333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Plan de gestión</a:t>
              </a:r>
              <a:endParaRPr sz="1100"/>
            </a:p>
          </p:txBody>
        </p:sp>
        <p:sp>
          <p:nvSpPr>
            <p:cNvPr id="354" name="Google Shape;354;p49"/>
            <p:cNvSpPr/>
            <p:nvPr/>
          </p:nvSpPr>
          <p:spPr>
            <a:xfrm>
              <a:off x="3503418" y="932752"/>
              <a:ext cx="1694400" cy="847200"/>
            </a:xfrm>
            <a:prstGeom prst="roundRect">
              <a:avLst>
                <a:gd fmla="val 16667" name="adj"/>
              </a:avLst>
            </a:prstGeom>
            <a:solidFill>
              <a:srgbClr val="B9BED0"/>
            </a:solidFill>
            <a:ln cap="flat" cmpd="sng" w="15875">
              <a:solidFill>
                <a:srgbClr val="EB6B4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9"/>
            <p:cNvSpPr txBox="1"/>
            <p:nvPr/>
          </p:nvSpPr>
          <p:spPr>
            <a:xfrm>
              <a:off x="3544777" y="974111"/>
              <a:ext cx="1611900" cy="76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Roboto Light"/>
                <a:buNone/>
              </a:pPr>
              <a:r>
                <a:rPr b="0" i="1" lang="es" sz="1200">
                  <a:solidFill>
                    <a:srgbClr val="333333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Recolección</a:t>
              </a:r>
              <a:endParaRPr sz="1100"/>
            </a:p>
          </p:txBody>
        </p:sp>
        <p:sp>
          <p:nvSpPr>
            <p:cNvPr id="356" name="Google Shape;356;p49"/>
            <p:cNvSpPr/>
            <p:nvPr/>
          </p:nvSpPr>
          <p:spPr>
            <a:xfrm>
              <a:off x="3503418" y="2796226"/>
              <a:ext cx="1694400" cy="847200"/>
            </a:xfrm>
            <a:prstGeom prst="roundRect">
              <a:avLst>
                <a:gd fmla="val 16667" name="adj"/>
              </a:avLst>
            </a:prstGeom>
            <a:solidFill>
              <a:srgbClr val="B9BED0"/>
            </a:solidFill>
            <a:ln cap="flat" cmpd="sng" w="15875">
              <a:solidFill>
                <a:srgbClr val="EB6B4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9"/>
            <p:cNvSpPr txBox="1"/>
            <p:nvPr/>
          </p:nvSpPr>
          <p:spPr>
            <a:xfrm>
              <a:off x="3544777" y="2837585"/>
              <a:ext cx="1611900" cy="76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Roboto Light"/>
                <a:buNone/>
              </a:pPr>
              <a:r>
                <a:rPr b="0" i="1" lang="es" sz="1200">
                  <a:solidFill>
                    <a:srgbClr val="333333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Descripción y procesamiento</a:t>
              </a:r>
              <a:endParaRPr sz="1100"/>
            </a:p>
          </p:txBody>
        </p:sp>
        <p:sp>
          <p:nvSpPr>
            <p:cNvPr id="358" name="Google Shape;358;p49"/>
            <p:cNvSpPr/>
            <p:nvPr/>
          </p:nvSpPr>
          <p:spPr>
            <a:xfrm>
              <a:off x="1889602" y="3727963"/>
              <a:ext cx="1694400" cy="847200"/>
            </a:xfrm>
            <a:prstGeom prst="roundRect">
              <a:avLst>
                <a:gd fmla="val 16667" name="adj"/>
              </a:avLst>
            </a:prstGeom>
            <a:solidFill>
              <a:srgbClr val="EAEBF1"/>
            </a:solidFill>
            <a:ln cap="flat" cmpd="sng" w="15875">
              <a:solidFill>
                <a:srgbClr val="EB6B4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9"/>
            <p:cNvSpPr txBox="1"/>
            <p:nvPr/>
          </p:nvSpPr>
          <p:spPr>
            <a:xfrm>
              <a:off x="1930961" y="3769322"/>
              <a:ext cx="1611900" cy="76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Roboto Light"/>
                <a:buNone/>
              </a:pPr>
              <a:r>
                <a:rPr b="0" i="1" lang="es" sz="1200">
                  <a:solidFill>
                    <a:srgbClr val="333333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Preservación</a:t>
              </a:r>
              <a:endParaRPr sz="1100"/>
            </a:p>
          </p:txBody>
        </p:sp>
        <p:sp>
          <p:nvSpPr>
            <p:cNvPr id="360" name="Google Shape;360;p49"/>
            <p:cNvSpPr/>
            <p:nvPr/>
          </p:nvSpPr>
          <p:spPr>
            <a:xfrm>
              <a:off x="275786" y="2796226"/>
              <a:ext cx="1694400" cy="847200"/>
            </a:xfrm>
            <a:prstGeom prst="roundRect">
              <a:avLst>
                <a:gd fmla="val 16667" name="adj"/>
              </a:avLst>
            </a:prstGeom>
            <a:solidFill>
              <a:srgbClr val="EAEBF1"/>
            </a:solidFill>
            <a:ln cap="flat" cmpd="sng" w="15875">
              <a:solidFill>
                <a:srgbClr val="EB6B4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9"/>
            <p:cNvSpPr txBox="1"/>
            <p:nvPr/>
          </p:nvSpPr>
          <p:spPr>
            <a:xfrm>
              <a:off x="317145" y="2837585"/>
              <a:ext cx="1611900" cy="76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Roboto Light"/>
                <a:buNone/>
              </a:pPr>
              <a:r>
                <a:rPr b="0" i="1" lang="es" sz="1200">
                  <a:solidFill>
                    <a:srgbClr val="333333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Publicación</a:t>
              </a:r>
              <a:endParaRPr sz="1100"/>
            </a:p>
          </p:txBody>
        </p:sp>
        <p:sp>
          <p:nvSpPr>
            <p:cNvPr id="362" name="Google Shape;362;p49"/>
            <p:cNvSpPr/>
            <p:nvPr/>
          </p:nvSpPr>
          <p:spPr>
            <a:xfrm>
              <a:off x="275786" y="932752"/>
              <a:ext cx="1694400" cy="847200"/>
            </a:xfrm>
            <a:prstGeom prst="roundRect">
              <a:avLst>
                <a:gd fmla="val 16667" name="adj"/>
              </a:avLst>
            </a:prstGeom>
            <a:solidFill>
              <a:srgbClr val="EAEBF1"/>
            </a:solidFill>
            <a:ln cap="flat" cmpd="sng" w="15875">
              <a:solidFill>
                <a:srgbClr val="EB6B4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9"/>
            <p:cNvSpPr txBox="1"/>
            <p:nvPr/>
          </p:nvSpPr>
          <p:spPr>
            <a:xfrm>
              <a:off x="317145" y="974111"/>
              <a:ext cx="1611900" cy="76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Roboto Light"/>
                <a:buNone/>
              </a:pPr>
              <a:r>
                <a:rPr b="0" i="1" lang="es" sz="1200">
                  <a:solidFill>
                    <a:srgbClr val="333333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Reutilización</a:t>
              </a:r>
              <a:endParaRPr sz="1100"/>
            </a:p>
          </p:txBody>
        </p:sp>
      </p:grpSp>
      <p:sp>
        <p:nvSpPr>
          <p:cNvPr id="364" name="Google Shape;364;p49"/>
          <p:cNvSpPr/>
          <p:nvPr/>
        </p:nvSpPr>
        <p:spPr>
          <a:xfrm>
            <a:off x="1116312" y="4127598"/>
            <a:ext cx="272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EB6B42"/>
                </a:solidFill>
                <a:latin typeface="Calibri"/>
                <a:ea typeface="Calibri"/>
                <a:cs typeface="Calibri"/>
                <a:sym typeface="Calibri"/>
              </a:rPr>
              <a:t>"La gestión de datos debe integrarse en todos los cursos de ciencia".</a:t>
            </a:r>
            <a:endParaRPr sz="1400">
              <a:solidFill>
                <a:srgbClr val="EB6B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701" y="323228"/>
            <a:ext cx="4105277" cy="236237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9"/>
          <p:cNvSpPr/>
          <p:nvPr/>
        </p:nvSpPr>
        <p:spPr>
          <a:xfrm>
            <a:off x="359848" y="2985449"/>
            <a:ext cx="4236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vergonzosa negligencia de los datos</a:t>
            </a:r>
            <a:endParaRPr sz="1100"/>
          </a:p>
        </p:txBody>
      </p:sp>
      <p:sp>
        <p:nvSpPr>
          <p:cNvPr id="367" name="Google Shape;367;p49"/>
          <p:cNvSpPr/>
          <p:nvPr/>
        </p:nvSpPr>
        <p:spPr>
          <a:xfrm>
            <a:off x="390525" y="3417935"/>
            <a:ext cx="4181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La investigación no puede prosperar si los datos no se conservan y no se hacen accesibles. Todos los interesados deben actuar en consecuencia.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8" name="Google Shape;368;p49"/>
          <p:cNvSpPr/>
          <p:nvPr/>
        </p:nvSpPr>
        <p:spPr>
          <a:xfrm>
            <a:off x="1239896" y="2708984"/>
            <a:ext cx="2504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u="sng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https://www.nature.com/articles/461145a.pdf</a:t>
            </a:r>
            <a:r>
              <a:rPr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100"/>
          </a:p>
        </p:txBody>
      </p:sp>
      <p:cxnSp>
        <p:nvCxnSpPr>
          <p:cNvPr id="369" name="Google Shape;369;p49"/>
          <p:cNvCxnSpPr/>
          <p:nvPr/>
        </p:nvCxnSpPr>
        <p:spPr>
          <a:xfrm>
            <a:off x="876300" y="2947349"/>
            <a:ext cx="302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0" name="Google Shape;370;p49"/>
          <p:cNvSpPr txBox="1"/>
          <p:nvPr/>
        </p:nvSpPr>
        <p:spPr>
          <a:xfrm>
            <a:off x="5689251" y="2153312"/>
            <a:ext cx="2305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Ciclo de los datos</a:t>
            </a:r>
            <a:endParaRPr sz="1100"/>
          </a:p>
        </p:txBody>
      </p:sp>
      <p:pic>
        <p:nvPicPr>
          <p:cNvPr id="371" name="Google Shape;371;p49"/>
          <p:cNvPicPr preferRelativeResize="0"/>
          <p:nvPr/>
        </p:nvPicPr>
        <p:blipFill rotWithShape="1">
          <a:blip r:embed="rId6">
            <a:alphaModFix/>
          </a:blip>
          <a:srcRect b="32339" l="0" r="6542" t="21729"/>
          <a:stretch/>
        </p:blipFill>
        <p:spPr>
          <a:xfrm>
            <a:off x="75225" y="4612402"/>
            <a:ext cx="284625" cy="13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0"/>
          <p:cNvSpPr/>
          <p:nvPr/>
        </p:nvSpPr>
        <p:spPr>
          <a:xfrm>
            <a:off x="5338971" y="1736660"/>
            <a:ext cx="1125000" cy="11250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127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5.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Control de calidad</a:t>
            </a:r>
            <a:endParaRPr sz="1100"/>
          </a:p>
        </p:txBody>
      </p:sp>
      <p:sp>
        <p:nvSpPr>
          <p:cNvPr id="379" name="Google Shape;379;p50"/>
          <p:cNvSpPr/>
          <p:nvPr/>
        </p:nvSpPr>
        <p:spPr>
          <a:xfrm>
            <a:off x="6564800" y="1736650"/>
            <a:ext cx="1184700" cy="11250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127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6.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 en línea</a:t>
            </a:r>
            <a:endParaRPr sz="11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descr="Robot" id="380" name="Google Shape;38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2970" y="1733421"/>
            <a:ext cx="405000" cy="4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rutador inalámbrico" id="381" name="Google Shape;38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6713" y="1736646"/>
            <a:ext cx="405000" cy="4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50"/>
          <p:cNvCxnSpPr/>
          <p:nvPr/>
        </p:nvCxnSpPr>
        <p:spPr>
          <a:xfrm>
            <a:off x="95250" y="1577340"/>
            <a:ext cx="8771700" cy="10800"/>
          </a:xfrm>
          <a:prstGeom prst="straightConnector1">
            <a:avLst/>
          </a:prstGeom>
          <a:noFill/>
          <a:ln cap="flat" cmpd="sng" w="38100">
            <a:solidFill>
              <a:srgbClr val="EB6B42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383" name="Google Shape;383;p50"/>
          <p:cNvSpPr/>
          <p:nvPr/>
        </p:nvSpPr>
        <p:spPr>
          <a:xfrm>
            <a:off x="5339900" y="3011600"/>
            <a:ext cx="3639600" cy="179700"/>
          </a:xfrm>
          <a:prstGeom prst="roundRect">
            <a:avLst>
              <a:gd fmla="val 16667" name="adj"/>
            </a:avLst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50"/>
          <p:cNvSpPr txBox="1"/>
          <p:nvPr/>
        </p:nvSpPr>
        <p:spPr>
          <a:xfrm>
            <a:off x="5837725" y="3279688"/>
            <a:ext cx="3039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</a:t>
            </a:r>
            <a:r>
              <a:rPr lang="es" sz="2100">
                <a:solidFill>
                  <a:srgbClr val="EB6B4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/Actualización</a:t>
            </a:r>
            <a:endParaRPr sz="1100"/>
          </a:p>
        </p:txBody>
      </p:sp>
      <p:sp>
        <p:nvSpPr>
          <p:cNvPr id="385" name="Google Shape;385;p50"/>
          <p:cNvSpPr txBox="1"/>
          <p:nvPr/>
        </p:nvSpPr>
        <p:spPr>
          <a:xfrm>
            <a:off x="5961971" y="4506952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1400"/>
              <a:buFont typeface="Calibri"/>
              <a:buNone/>
            </a:pPr>
            <a:r>
              <a:rPr lang="es" sz="1400">
                <a:solidFill>
                  <a:srgbClr val="EB6B42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Estándares y limpieza</a:t>
            </a:r>
            <a:endParaRPr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0"/>
          <p:cNvSpPr txBox="1"/>
          <p:nvPr>
            <p:ph type="title"/>
          </p:nvPr>
        </p:nvSpPr>
        <p:spPr>
          <a:xfrm>
            <a:off x="3238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 Light"/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Cadena de la información</a:t>
            </a:r>
            <a:endParaRPr/>
          </a:p>
        </p:txBody>
      </p:sp>
      <p:sp>
        <p:nvSpPr>
          <p:cNvPr id="387" name="Google Shape;387;p50"/>
          <p:cNvSpPr/>
          <p:nvPr/>
        </p:nvSpPr>
        <p:spPr>
          <a:xfrm>
            <a:off x="7935727" y="1733425"/>
            <a:ext cx="1043700" cy="11250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127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Uso de los Datos</a:t>
            </a:r>
            <a:endParaRPr sz="11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1"/>
          <p:cNvPicPr preferRelativeResize="0"/>
          <p:nvPr/>
        </p:nvPicPr>
        <p:blipFill rotWithShape="1">
          <a:blip r:embed="rId3">
            <a:alphaModFix/>
          </a:blip>
          <a:srcRect b="16001" l="11631" r="10200" t="15203"/>
          <a:stretch/>
        </p:blipFill>
        <p:spPr>
          <a:xfrm rot="-5400000">
            <a:off x="5117000" y="907776"/>
            <a:ext cx="5449149" cy="28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1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51"/>
          <p:cNvSpPr txBox="1"/>
          <p:nvPr/>
        </p:nvSpPr>
        <p:spPr>
          <a:xfrm>
            <a:off x="129484" y="3465294"/>
            <a:ext cx="3033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Publicación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97" name="Google Shape;397;p51"/>
          <p:cNvSpPr txBox="1"/>
          <p:nvPr/>
        </p:nvSpPr>
        <p:spPr>
          <a:xfrm>
            <a:off x="377250" y="938425"/>
            <a:ext cx="2278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Acceso abierto a los datos sobre biodiversidad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2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52"/>
          <p:cNvSpPr txBox="1"/>
          <p:nvPr/>
        </p:nvSpPr>
        <p:spPr>
          <a:xfrm>
            <a:off x="129484" y="3465294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Publicación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GBIF &amp; OBIS</a:t>
            </a:r>
            <a:endParaRPr sz="1100"/>
          </a:p>
        </p:txBody>
      </p:sp>
      <p:pic>
        <p:nvPicPr>
          <p:cNvPr id="406" name="Google Shape;406;p52"/>
          <p:cNvPicPr preferRelativeResize="0"/>
          <p:nvPr/>
        </p:nvPicPr>
        <p:blipFill rotWithShape="1">
          <a:blip r:embed="rId4">
            <a:alphaModFix/>
          </a:blip>
          <a:srcRect b="16001" l="11631" r="10200" t="15203"/>
          <a:stretch/>
        </p:blipFill>
        <p:spPr>
          <a:xfrm rot="-5400000">
            <a:off x="5117000" y="907776"/>
            <a:ext cx="5449149" cy="28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2"/>
          <p:cNvSpPr txBox="1"/>
          <p:nvPr/>
        </p:nvSpPr>
        <p:spPr>
          <a:xfrm>
            <a:off x="377250" y="938425"/>
            <a:ext cx="2278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Acceso abierto a los datos sobre biodiversidad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3"/>
          <p:cNvPicPr preferRelativeResize="0"/>
          <p:nvPr/>
        </p:nvPicPr>
        <p:blipFill rotWithShape="1">
          <a:blip r:embed="rId3">
            <a:alphaModFix/>
          </a:blip>
          <a:srcRect b="0" l="0" r="15318" t="0"/>
          <a:stretch/>
        </p:blipFill>
        <p:spPr>
          <a:xfrm>
            <a:off x="3037649" y="0"/>
            <a:ext cx="6106350" cy="48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3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53"/>
          <p:cNvSpPr txBox="1"/>
          <p:nvPr/>
        </p:nvSpPr>
        <p:spPr>
          <a:xfrm>
            <a:off x="129484" y="3465294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Publicación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GBIF &amp; OBIS</a:t>
            </a:r>
            <a:endParaRPr sz="1100"/>
          </a:p>
        </p:txBody>
      </p:sp>
      <p:sp>
        <p:nvSpPr>
          <p:cNvPr id="417" name="Google Shape;417;p53"/>
          <p:cNvSpPr txBox="1"/>
          <p:nvPr/>
        </p:nvSpPr>
        <p:spPr>
          <a:xfrm>
            <a:off x="377250" y="938425"/>
            <a:ext cx="2278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Acceso abierto a los datos sobre biodiversidad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4"/>
          <p:cNvPicPr preferRelativeResize="0"/>
          <p:nvPr/>
        </p:nvPicPr>
        <p:blipFill rotWithShape="1">
          <a:blip r:embed="rId3">
            <a:alphaModFix/>
          </a:blip>
          <a:srcRect b="16001" l="11631" r="10200" t="15203"/>
          <a:stretch/>
        </p:blipFill>
        <p:spPr>
          <a:xfrm rot="-5400000">
            <a:off x="5117000" y="907776"/>
            <a:ext cx="5449149" cy="28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4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54"/>
          <p:cNvSpPr txBox="1"/>
          <p:nvPr/>
        </p:nvSpPr>
        <p:spPr>
          <a:xfrm>
            <a:off x="129484" y="3465294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Publicación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GBIF &amp; OBIS</a:t>
            </a:r>
            <a:endParaRPr sz="1100"/>
          </a:p>
        </p:txBody>
      </p:sp>
      <p:pic>
        <p:nvPicPr>
          <p:cNvPr id="427" name="Google Shape;42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5624" y="2445650"/>
            <a:ext cx="1963275" cy="19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2700" y="786866"/>
            <a:ext cx="2869402" cy="143890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4"/>
          <p:cNvSpPr txBox="1"/>
          <p:nvPr/>
        </p:nvSpPr>
        <p:spPr>
          <a:xfrm>
            <a:off x="377250" y="938425"/>
            <a:ext cx="227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Redes de datos abiertos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5"/>
          <p:cNvPicPr preferRelativeResize="0"/>
          <p:nvPr/>
        </p:nvPicPr>
        <p:blipFill rotWithShape="1">
          <a:blip r:embed="rId3">
            <a:alphaModFix/>
          </a:blip>
          <a:srcRect b="16001" l="11631" r="10200" t="15203"/>
          <a:stretch/>
        </p:blipFill>
        <p:spPr>
          <a:xfrm rot="-5400000">
            <a:off x="5117000" y="907776"/>
            <a:ext cx="5449149" cy="28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5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5"/>
          <p:cNvSpPr txBox="1"/>
          <p:nvPr/>
        </p:nvSpPr>
        <p:spPr>
          <a:xfrm>
            <a:off x="129484" y="3465294"/>
            <a:ext cx="3033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Publicación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39" name="Google Shape;439;p55"/>
          <p:cNvSpPr txBox="1"/>
          <p:nvPr/>
        </p:nvSpPr>
        <p:spPr>
          <a:xfrm>
            <a:off x="146125" y="1146500"/>
            <a:ext cx="3000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" sz="2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Fáciles de encontrar</a:t>
            </a:r>
            <a:endParaRPr sz="1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" sz="2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Accesibles</a:t>
            </a:r>
            <a:endParaRPr sz="1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" sz="2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Interoperables</a:t>
            </a:r>
            <a:endParaRPr sz="1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" sz="2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Reusables</a:t>
            </a:r>
            <a:endParaRPr sz="1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40" name="Google Shape;440;p55"/>
          <p:cNvSpPr txBox="1"/>
          <p:nvPr/>
        </p:nvSpPr>
        <p:spPr>
          <a:xfrm>
            <a:off x="129484" y="3465294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Publicación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GBIF &amp; OBIS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6"/>
          <p:cNvPicPr preferRelativeResize="0"/>
          <p:nvPr/>
        </p:nvPicPr>
        <p:blipFill rotWithShape="1">
          <a:blip r:embed="rId3">
            <a:alphaModFix/>
          </a:blip>
          <a:srcRect b="16001" l="11631" r="10200" t="15203"/>
          <a:stretch/>
        </p:blipFill>
        <p:spPr>
          <a:xfrm rot="-5400000">
            <a:off x="5117000" y="907776"/>
            <a:ext cx="5449149" cy="28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6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6"/>
          <p:cNvSpPr txBox="1"/>
          <p:nvPr/>
        </p:nvSpPr>
        <p:spPr>
          <a:xfrm>
            <a:off x="129484" y="3465294"/>
            <a:ext cx="3033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Publicación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FAIR data image by Australian National Data Service" id="450" name="Google Shape;450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6025" y="938425"/>
            <a:ext cx="4487475" cy="33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6"/>
          <p:cNvSpPr txBox="1"/>
          <p:nvPr/>
        </p:nvSpPr>
        <p:spPr>
          <a:xfrm>
            <a:off x="146125" y="1146500"/>
            <a:ext cx="3000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" sz="2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Fáciles de encontrar</a:t>
            </a:r>
            <a:endParaRPr sz="1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" sz="2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Accesibles</a:t>
            </a:r>
            <a:endParaRPr sz="1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" sz="2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Interoperables</a:t>
            </a:r>
            <a:endParaRPr sz="1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" sz="2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Reusables</a:t>
            </a:r>
            <a:endParaRPr sz="1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52" name="Google Shape;452;p56"/>
          <p:cNvSpPr txBox="1"/>
          <p:nvPr/>
        </p:nvSpPr>
        <p:spPr>
          <a:xfrm>
            <a:off x="129484" y="3465294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Publicación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GBIF &amp; OBIS</a:t>
            </a:r>
            <a:endParaRPr sz="1100"/>
          </a:p>
        </p:txBody>
      </p:sp>
      <p:sp>
        <p:nvSpPr>
          <p:cNvPr id="453" name="Google Shape;453;p56"/>
          <p:cNvSpPr txBox="1"/>
          <p:nvPr/>
        </p:nvSpPr>
        <p:spPr>
          <a:xfrm>
            <a:off x="3496025" y="4456275"/>
            <a:ext cx="48075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s" sz="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rtículo ‘The FAIR Guiding Principles for scientific data management and stewardship’ : </a:t>
            </a:r>
            <a:r>
              <a:rPr lang="es" sz="700" u="sng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https://doi.org/10.1038/sdata.2016.18</a:t>
            </a:r>
            <a:endParaRPr sz="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7"/>
          <p:cNvPicPr preferRelativeResize="0"/>
          <p:nvPr/>
        </p:nvPicPr>
        <p:blipFill rotWithShape="1">
          <a:blip r:embed="rId3">
            <a:alphaModFix/>
          </a:blip>
          <a:srcRect b="16001" l="11631" r="10200" t="15203"/>
          <a:stretch/>
        </p:blipFill>
        <p:spPr>
          <a:xfrm rot="-5400000">
            <a:off x="5117000" y="907776"/>
            <a:ext cx="5449149" cy="28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7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7"/>
          <p:cNvSpPr txBox="1"/>
          <p:nvPr/>
        </p:nvSpPr>
        <p:spPr>
          <a:xfrm>
            <a:off x="129484" y="3465294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Publicación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GBIF &amp; OBIS</a:t>
            </a:r>
            <a:endParaRPr sz="1100"/>
          </a:p>
        </p:txBody>
      </p:sp>
      <p:sp>
        <p:nvSpPr>
          <p:cNvPr id="463" name="Google Shape;463;p57"/>
          <p:cNvSpPr txBox="1"/>
          <p:nvPr/>
        </p:nvSpPr>
        <p:spPr>
          <a:xfrm>
            <a:off x="2171455" y="-113392"/>
            <a:ext cx="56985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Redes Internacionales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Nodos/Redes Nación/Región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oboto"/>
                <a:ea typeface="Roboto"/>
                <a:cs typeface="Roboto"/>
                <a:sym typeface="Roboto"/>
              </a:rPr>
              <a:t>Publicador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57"/>
          <p:cNvPicPr preferRelativeResize="0"/>
          <p:nvPr/>
        </p:nvPicPr>
        <p:blipFill rotWithShape="1">
          <a:blip r:embed="rId5">
            <a:alphaModFix/>
          </a:blip>
          <a:srcRect b="28185" l="29998" r="30126" t="17725"/>
          <a:stretch/>
        </p:blipFill>
        <p:spPr>
          <a:xfrm>
            <a:off x="4754327" y="1430525"/>
            <a:ext cx="385375" cy="7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7"/>
          <p:cNvPicPr preferRelativeResize="0"/>
          <p:nvPr/>
        </p:nvPicPr>
        <p:blipFill rotWithShape="1">
          <a:blip r:embed="rId5">
            <a:alphaModFix/>
          </a:blip>
          <a:srcRect b="28185" l="29998" r="30126" t="17725"/>
          <a:stretch/>
        </p:blipFill>
        <p:spPr>
          <a:xfrm>
            <a:off x="4754327" y="2887188"/>
            <a:ext cx="385375" cy="7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7"/>
          <p:cNvSpPr txBox="1"/>
          <p:nvPr/>
        </p:nvSpPr>
        <p:spPr>
          <a:xfrm>
            <a:off x="377250" y="938425"/>
            <a:ext cx="227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Redes de datos abiertos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8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58"/>
          <p:cNvSpPr txBox="1"/>
          <p:nvPr/>
        </p:nvSpPr>
        <p:spPr>
          <a:xfrm>
            <a:off x="129484" y="3465294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Publicación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GBIF &amp; OBIS</a:t>
            </a:r>
            <a:endParaRPr sz="1100"/>
          </a:p>
        </p:txBody>
      </p:sp>
      <p:pic>
        <p:nvPicPr>
          <p:cNvPr id="475" name="Google Shape;475;p58"/>
          <p:cNvPicPr preferRelativeResize="0"/>
          <p:nvPr/>
        </p:nvPicPr>
        <p:blipFill rotWithShape="1">
          <a:blip r:embed="rId4">
            <a:alphaModFix/>
          </a:blip>
          <a:srcRect b="0" l="0" r="0" t="1951"/>
          <a:stretch/>
        </p:blipFill>
        <p:spPr>
          <a:xfrm>
            <a:off x="3223525" y="833050"/>
            <a:ext cx="2819601" cy="309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8"/>
          <p:cNvPicPr preferRelativeResize="0"/>
          <p:nvPr/>
        </p:nvPicPr>
        <p:blipFill rotWithShape="1">
          <a:blip r:embed="rId5">
            <a:alphaModFix/>
          </a:blip>
          <a:srcRect b="0" l="0" r="0" t="4122"/>
          <a:stretch/>
        </p:blipFill>
        <p:spPr>
          <a:xfrm>
            <a:off x="6172027" y="841850"/>
            <a:ext cx="2763524" cy="30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3800" y="337608"/>
            <a:ext cx="932600" cy="46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8"/>
          <p:cNvPicPr preferRelativeResize="0"/>
          <p:nvPr/>
        </p:nvPicPr>
        <p:blipFill rotWithShape="1">
          <a:blip r:embed="rId7">
            <a:alphaModFix/>
          </a:blip>
          <a:srcRect b="37544" l="0" r="0" t="18317"/>
          <a:stretch/>
        </p:blipFill>
        <p:spPr>
          <a:xfrm>
            <a:off x="8266900" y="424600"/>
            <a:ext cx="658725" cy="2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8"/>
          <p:cNvSpPr txBox="1"/>
          <p:nvPr/>
        </p:nvSpPr>
        <p:spPr>
          <a:xfrm>
            <a:off x="377250" y="938425"/>
            <a:ext cx="227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Redes de datos abiertos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0" name="Google Shape;480;p58"/>
          <p:cNvSpPr txBox="1"/>
          <p:nvPr/>
        </p:nvSpPr>
        <p:spPr>
          <a:xfrm>
            <a:off x="3242750" y="4350300"/>
            <a:ext cx="481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Red GBIF Latinoamerica y el Caribe: </a:t>
            </a:r>
            <a:r>
              <a:rPr lang="es" sz="800" u="sng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https://www.gbif.org/es/the-gbif-network/latin-america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785" y="576304"/>
            <a:ext cx="7852385" cy="3669846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9"/>
          <p:cNvSpPr txBox="1"/>
          <p:nvPr/>
        </p:nvSpPr>
        <p:spPr>
          <a:xfrm>
            <a:off x="-291671" y="4306953"/>
            <a:ext cx="3693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Preparación de los datos y metadatos</a:t>
            </a:r>
            <a:endParaRPr sz="1100"/>
          </a:p>
        </p:txBody>
      </p:sp>
      <p:sp>
        <p:nvSpPr>
          <p:cNvPr id="488" name="Google Shape;488;p59"/>
          <p:cNvSpPr txBox="1"/>
          <p:nvPr/>
        </p:nvSpPr>
        <p:spPr>
          <a:xfrm>
            <a:off x="1151393" y="3232578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489" name="Google Shape;489;p59"/>
          <p:cNvSpPr txBox="1"/>
          <p:nvPr/>
        </p:nvSpPr>
        <p:spPr>
          <a:xfrm>
            <a:off x="1759208" y="2378248"/>
            <a:ext cx="1215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metadatos</a:t>
            </a:r>
            <a:endParaRPr sz="1100"/>
          </a:p>
        </p:txBody>
      </p:sp>
      <p:sp>
        <p:nvSpPr>
          <p:cNvPr id="490" name="Google Shape;490;p59"/>
          <p:cNvSpPr txBox="1"/>
          <p:nvPr/>
        </p:nvSpPr>
        <p:spPr>
          <a:xfrm>
            <a:off x="1151412" y="3381154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</a:t>
            </a:r>
            <a:endParaRPr sz="1100"/>
          </a:p>
        </p:txBody>
      </p:sp>
      <p:sp>
        <p:nvSpPr>
          <p:cNvPr id="491" name="Google Shape;491;p59"/>
          <p:cNvSpPr txBox="1"/>
          <p:nvPr/>
        </p:nvSpPr>
        <p:spPr>
          <a:xfrm>
            <a:off x="1613343" y="2081137"/>
            <a:ext cx="1362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492" name="Google Shape;492;p59"/>
          <p:cNvSpPr txBox="1"/>
          <p:nvPr/>
        </p:nvSpPr>
        <p:spPr>
          <a:xfrm>
            <a:off x="1005542" y="3003542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Carga de datos…</a:t>
            </a:r>
            <a:endParaRPr sz="1100"/>
          </a:p>
        </p:txBody>
      </p:sp>
      <p:sp>
        <p:nvSpPr>
          <p:cNvPr id="493" name="Google Shape;493;p59"/>
          <p:cNvSpPr txBox="1"/>
          <p:nvPr/>
        </p:nvSpPr>
        <p:spPr>
          <a:xfrm>
            <a:off x="3285139" y="2318779"/>
            <a:ext cx="469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IPT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59"/>
          <p:cNvSpPr txBox="1"/>
          <p:nvPr/>
        </p:nvSpPr>
        <p:spPr>
          <a:xfrm>
            <a:off x="4147630" y="3711785"/>
            <a:ext cx="838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Artículo de datos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eriódico" id="495" name="Google Shape;495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6094" y="3745862"/>
            <a:ext cx="342765" cy="34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2180" y="1285698"/>
            <a:ext cx="654109" cy="32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9"/>
          <p:cNvPicPr preferRelativeResize="0"/>
          <p:nvPr/>
        </p:nvPicPr>
        <p:blipFill rotWithShape="1">
          <a:blip r:embed="rId6">
            <a:alphaModFix/>
          </a:blip>
          <a:srcRect b="-15194" l="0" r="59128" t="0"/>
          <a:stretch/>
        </p:blipFill>
        <p:spPr>
          <a:xfrm>
            <a:off x="7463368" y="3448734"/>
            <a:ext cx="607670" cy="25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9"/>
          <p:cNvPicPr preferRelativeResize="0"/>
          <p:nvPr/>
        </p:nvPicPr>
        <p:blipFill rotWithShape="1">
          <a:blip r:embed="rId7">
            <a:alphaModFix/>
          </a:blip>
          <a:srcRect b="0" l="0" r="45899" t="0"/>
          <a:stretch/>
        </p:blipFill>
        <p:spPr>
          <a:xfrm>
            <a:off x="7391786" y="2380315"/>
            <a:ext cx="716594" cy="271471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9"/>
          <p:cNvSpPr txBox="1"/>
          <p:nvPr/>
        </p:nvSpPr>
        <p:spPr>
          <a:xfrm>
            <a:off x="7141564" y="4001628"/>
            <a:ext cx="1215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Portales de datos</a:t>
            </a:r>
            <a:endParaRPr sz="1100"/>
          </a:p>
        </p:txBody>
      </p:sp>
      <p:sp>
        <p:nvSpPr>
          <p:cNvPr id="500" name="Google Shape;500;p59"/>
          <p:cNvSpPr txBox="1"/>
          <p:nvPr/>
        </p:nvSpPr>
        <p:spPr>
          <a:xfrm>
            <a:off x="5076298" y="2213069"/>
            <a:ext cx="716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indexación</a:t>
            </a:r>
            <a:endParaRPr sz="1100"/>
          </a:p>
        </p:txBody>
      </p:sp>
      <p:sp>
        <p:nvSpPr>
          <p:cNvPr id="501" name="Google Shape;501;p59"/>
          <p:cNvSpPr txBox="1"/>
          <p:nvPr/>
        </p:nvSpPr>
        <p:spPr>
          <a:xfrm>
            <a:off x="3695251" y="3002017"/>
            <a:ext cx="764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manuscrito</a:t>
            </a:r>
            <a:endParaRPr sz="1100"/>
          </a:p>
        </p:txBody>
      </p:sp>
      <p:sp>
        <p:nvSpPr>
          <p:cNvPr id="502" name="Google Shape;502;p59"/>
          <p:cNvSpPr txBox="1"/>
          <p:nvPr/>
        </p:nvSpPr>
        <p:spPr>
          <a:xfrm>
            <a:off x="4086426" y="4225274"/>
            <a:ext cx="1428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Revistas indexadas</a:t>
            </a:r>
            <a:endParaRPr sz="1100"/>
          </a:p>
        </p:txBody>
      </p:sp>
      <p:sp>
        <p:nvSpPr>
          <p:cNvPr id="503" name="Google Shape;503;p59"/>
          <p:cNvSpPr txBox="1"/>
          <p:nvPr/>
        </p:nvSpPr>
        <p:spPr>
          <a:xfrm>
            <a:off x="3055235" y="1630047"/>
            <a:ext cx="1428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Integración y publicación</a:t>
            </a:r>
            <a:endParaRPr sz="1100"/>
          </a:p>
        </p:txBody>
      </p:sp>
      <p:pic>
        <p:nvPicPr>
          <p:cNvPr descr="Programador" id="504" name="Google Shape;504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9062" y="2240349"/>
            <a:ext cx="253915" cy="253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ave" id="505" name="Google Shape;505;p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3647" y="2519026"/>
            <a:ext cx="233828" cy="233828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9"/>
          <p:cNvSpPr/>
          <p:nvPr/>
        </p:nvSpPr>
        <p:spPr>
          <a:xfrm>
            <a:off x="3117916" y="2842181"/>
            <a:ext cx="2675100" cy="16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59"/>
          <p:cNvSpPr/>
          <p:nvPr/>
        </p:nvSpPr>
        <p:spPr>
          <a:xfrm>
            <a:off x="4366225" y="542324"/>
            <a:ext cx="4253400" cy="36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59"/>
          <p:cNvSpPr/>
          <p:nvPr/>
        </p:nvSpPr>
        <p:spPr>
          <a:xfrm>
            <a:off x="885904" y="998171"/>
            <a:ext cx="3686100" cy="189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p5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5125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9"/>
          <p:cNvSpPr txBox="1"/>
          <p:nvPr/>
        </p:nvSpPr>
        <p:spPr>
          <a:xfrm>
            <a:off x="504771" y="404475"/>
            <a:ext cx="50925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Para tener en cuenta</a:t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785" y="576304"/>
            <a:ext cx="7852385" cy="3669846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0"/>
          <p:cNvSpPr txBox="1"/>
          <p:nvPr/>
        </p:nvSpPr>
        <p:spPr>
          <a:xfrm>
            <a:off x="-291671" y="4306953"/>
            <a:ext cx="3693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Preparación de los datos y metadatos</a:t>
            </a:r>
            <a:endParaRPr sz="1100"/>
          </a:p>
        </p:txBody>
      </p:sp>
      <p:sp>
        <p:nvSpPr>
          <p:cNvPr id="518" name="Google Shape;518;p60"/>
          <p:cNvSpPr txBox="1"/>
          <p:nvPr/>
        </p:nvSpPr>
        <p:spPr>
          <a:xfrm>
            <a:off x="1151393" y="3232578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519" name="Google Shape;519;p60"/>
          <p:cNvSpPr txBox="1"/>
          <p:nvPr/>
        </p:nvSpPr>
        <p:spPr>
          <a:xfrm>
            <a:off x="1759208" y="2378248"/>
            <a:ext cx="1215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metadatos</a:t>
            </a:r>
            <a:endParaRPr sz="1100"/>
          </a:p>
        </p:txBody>
      </p:sp>
      <p:sp>
        <p:nvSpPr>
          <p:cNvPr id="520" name="Google Shape;520;p60"/>
          <p:cNvSpPr txBox="1"/>
          <p:nvPr/>
        </p:nvSpPr>
        <p:spPr>
          <a:xfrm>
            <a:off x="1151412" y="3381154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</a:t>
            </a:r>
            <a:endParaRPr sz="1100"/>
          </a:p>
        </p:txBody>
      </p:sp>
      <p:sp>
        <p:nvSpPr>
          <p:cNvPr id="521" name="Google Shape;521;p60"/>
          <p:cNvSpPr txBox="1"/>
          <p:nvPr/>
        </p:nvSpPr>
        <p:spPr>
          <a:xfrm>
            <a:off x="1613343" y="2081137"/>
            <a:ext cx="1362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522" name="Google Shape;522;p60"/>
          <p:cNvSpPr txBox="1"/>
          <p:nvPr/>
        </p:nvSpPr>
        <p:spPr>
          <a:xfrm>
            <a:off x="1005542" y="3003542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Carga de datos…</a:t>
            </a:r>
            <a:endParaRPr sz="1100"/>
          </a:p>
        </p:txBody>
      </p:sp>
      <p:sp>
        <p:nvSpPr>
          <p:cNvPr id="523" name="Google Shape;523;p60"/>
          <p:cNvSpPr txBox="1"/>
          <p:nvPr/>
        </p:nvSpPr>
        <p:spPr>
          <a:xfrm>
            <a:off x="3285139" y="2318779"/>
            <a:ext cx="469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IPT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60"/>
          <p:cNvSpPr txBox="1"/>
          <p:nvPr/>
        </p:nvSpPr>
        <p:spPr>
          <a:xfrm>
            <a:off x="4147630" y="3711785"/>
            <a:ext cx="838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Artículo de datos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eriódico" id="525" name="Google Shape;52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6094" y="3745862"/>
            <a:ext cx="342765" cy="34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2180" y="1285698"/>
            <a:ext cx="654109" cy="32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0"/>
          <p:cNvPicPr preferRelativeResize="0"/>
          <p:nvPr/>
        </p:nvPicPr>
        <p:blipFill rotWithShape="1">
          <a:blip r:embed="rId6">
            <a:alphaModFix/>
          </a:blip>
          <a:srcRect b="-15194" l="0" r="59128" t="0"/>
          <a:stretch/>
        </p:blipFill>
        <p:spPr>
          <a:xfrm>
            <a:off x="7463368" y="3448734"/>
            <a:ext cx="607670" cy="25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0"/>
          <p:cNvPicPr preferRelativeResize="0"/>
          <p:nvPr/>
        </p:nvPicPr>
        <p:blipFill rotWithShape="1">
          <a:blip r:embed="rId7">
            <a:alphaModFix/>
          </a:blip>
          <a:srcRect b="0" l="0" r="45899" t="0"/>
          <a:stretch/>
        </p:blipFill>
        <p:spPr>
          <a:xfrm>
            <a:off x="7391786" y="2380315"/>
            <a:ext cx="716594" cy="27147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0"/>
          <p:cNvSpPr txBox="1"/>
          <p:nvPr/>
        </p:nvSpPr>
        <p:spPr>
          <a:xfrm>
            <a:off x="7141564" y="4001628"/>
            <a:ext cx="1215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Portales de datos</a:t>
            </a:r>
            <a:endParaRPr sz="1100"/>
          </a:p>
        </p:txBody>
      </p:sp>
      <p:sp>
        <p:nvSpPr>
          <p:cNvPr id="530" name="Google Shape;530;p60"/>
          <p:cNvSpPr txBox="1"/>
          <p:nvPr/>
        </p:nvSpPr>
        <p:spPr>
          <a:xfrm>
            <a:off x="5076298" y="2213069"/>
            <a:ext cx="716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indexación</a:t>
            </a:r>
            <a:endParaRPr sz="1100"/>
          </a:p>
        </p:txBody>
      </p:sp>
      <p:sp>
        <p:nvSpPr>
          <p:cNvPr id="531" name="Google Shape;531;p60"/>
          <p:cNvSpPr txBox="1"/>
          <p:nvPr/>
        </p:nvSpPr>
        <p:spPr>
          <a:xfrm>
            <a:off x="3695251" y="3002017"/>
            <a:ext cx="764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manuscrito</a:t>
            </a:r>
            <a:endParaRPr sz="1100"/>
          </a:p>
        </p:txBody>
      </p:sp>
      <p:sp>
        <p:nvSpPr>
          <p:cNvPr id="532" name="Google Shape;532;p60"/>
          <p:cNvSpPr txBox="1"/>
          <p:nvPr/>
        </p:nvSpPr>
        <p:spPr>
          <a:xfrm>
            <a:off x="4086426" y="4225274"/>
            <a:ext cx="1428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Revistas indexadas</a:t>
            </a:r>
            <a:endParaRPr sz="1100"/>
          </a:p>
        </p:txBody>
      </p:sp>
      <p:sp>
        <p:nvSpPr>
          <p:cNvPr id="533" name="Google Shape;533;p60"/>
          <p:cNvSpPr txBox="1"/>
          <p:nvPr/>
        </p:nvSpPr>
        <p:spPr>
          <a:xfrm>
            <a:off x="3055235" y="1630047"/>
            <a:ext cx="1428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Integración y publicación</a:t>
            </a:r>
            <a:endParaRPr sz="1100"/>
          </a:p>
        </p:txBody>
      </p:sp>
      <p:pic>
        <p:nvPicPr>
          <p:cNvPr descr="Programador" id="534" name="Google Shape;534;p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9062" y="2240349"/>
            <a:ext cx="253915" cy="253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ave" id="535" name="Google Shape;535;p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3647" y="2519026"/>
            <a:ext cx="233828" cy="233828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0"/>
          <p:cNvSpPr/>
          <p:nvPr/>
        </p:nvSpPr>
        <p:spPr>
          <a:xfrm>
            <a:off x="3117916" y="2842181"/>
            <a:ext cx="2675100" cy="16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60"/>
          <p:cNvSpPr/>
          <p:nvPr/>
        </p:nvSpPr>
        <p:spPr>
          <a:xfrm>
            <a:off x="4366225" y="542324"/>
            <a:ext cx="4253400" cy="36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60"/>
          <p:cNvSpPr/>
          <p:nvPr/>
        </p:nvSpPr>
        <p:spPr>
          <a:xfrm>
            <a:off x="885904" y="998171"/>
            <a:ext cx="3686100" cy="189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p6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5125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0"/>
          <p:cNvSpPr txBox="1"/>
          <p:nvPr/>
        </p:nvSpPr>
        <p:spPr>
          <a:xfrm>
            <a:off x="504771" y="404475"/>
            <a:ext cx="5092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Para tener en cuenta</a:t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No hay datos perfectos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Tipo de datos a publicar</a:t>
            </a:r>
            <a:endParaRPr sz="1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Autores, colaboradores, organizaciones y roles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Licencia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●"/>
            </a:pPr>
            <a:r>
              <a:rPr lang="es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El contexto de los datos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Nodo/Red a la que hago parte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Última (Primera) revisión de la calidad de los datos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785" y="576304"/>
            <a:ext cx="7852385" cy="366984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1"/>
          <p:cNvSpPr txBox="1"/>
          <p:nvPr/>
        </p:nvSpPr>
        <p:spPr>
          <a:xfrm>
            <a:off x="-291671" y="4306953"/>
            <a:ext cx="3693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Preparación de los datos y metadatos</a:t>
            </a:r>
            <a:endParaRPr sz="1100"/>
          </a:p>
        </p:txBody>
      </p:sp>
      <p:sp>
        <p:nvSpPr>
          <p:cNvPr id="548" name="Google Shape;548;p61"/>
          <p:cNvSpPr txBox="1"/>
          <p:nvPr/>
        </p:nvSpPr>
        <p:spPr>
          <a:xfrm>
            <a:off x="1151393" y="3232578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549" name="Google Shape;549;p61"/>
          <p:cNvSpPr txBox="1"/>
          <p:nvPr/>
        </p:nvSpPr>
        <p:spPr>
          <a:xfrm>
            <a:off x="1759208" y="2378248"/>
            <a:ext cx="1215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metadatos</a:t>
            </a:r>
            <a:endParaRPr sz="1100"/>
          </a:p>
        </p:txBody>
      </p:sp>
      <p:sp>
        <p:nvSpPr>
          <p:cNvPr id="550" name="Google Shape;550;p61"/>
          <p:cNvSpPr txBox="1"/>
          <p:nvPr/>
        </p:nvSpPr>
        <p:spPr>
          <a:xfrm>
            <a:off x="1151412" y="3381154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</a:t>
            </a:r>
            <a:endParaRPr sz="1100"/>
          </a:p>
        </p:txBody>
      </p:sp>
      <p:sp>
        <p:nvSpPr>
          <p:cNvPr id="551" name="Google Shape;551;p61"/>
          <p:cNvSpPr txBox="1"/>
          <p:nvPr/>
        </p:nvSpPr>
        <p:spPr>
          <a:xfrm>
            <a:off x="1613343" y="2081137"/>
            <a:ext cx="1362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552" name="Google Shape;552;p61"/>
          <p:cNvSpPr txBox="1"/>
          <p:nvPr/>
        </p:nvSpPr>
        <p:spPr>
          <a:xfrm>
            <a:off x="1005542" y="3003542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Carga de datos…</a:t>
            </a:r>
            <a:endParaRPr sz="1100"/>
          </a:p>
        </p:txBody>
      </p:sp>
      <p:sp>
        <p:nvSpPr>
          <p:cNvPr id="553" name="Google Shape;553;p61"/>
          <p:cNvSpPr txBox="1"/>
          <p:nvPr/>
        </p:nvSpPr>
        <p:spPr>
          <a:xfrm>
            <a:off x="3285139" y="2318779"/>
            <a:ext cx="469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IPT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4" name="Google Shape;554;p61"/>
          <p:cNvSpPr txBox="1"/>
          <p:nvPr/>
        </p:nvSpPr>
        <p:spPr>
          <a:xfrm>
            <a:off x="4147630" y="3711785"/>
            <a:ext cx="838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Artículo de datos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eriódico" id="555" name="Google Shape;55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6094" y="3745862"/>
            <a:ext cx="342765" cy="34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2180" y="1285698"/>
            <a:ext cx="654109" cy="32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1"/>
          <p:cNvPicPr preferRelativeResize="0"/>
          <p:nvPr/>
        </p:nvPicPr>
        <p:blipFill rotWithShape="1">
          <a:blip r:embed="rId6">
            <a:alphaModFix/>
          </a:blip>
          <a:srcRect b="-15194" l="0" r="59128" t="0"/>
          <a:stretch/>
        </p:blipFill>
        <p:spPr>
          <a:xfrm>
            <a:off x="7463368" y="3448734"/>
            <a:ext cx="607670" cy="25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1"/>
          <p:cNvPicPr preferRelativeResize="0"/>
          <p:nvPr/>
        </p:nvPicPr>
        <p:blipFill rotWithShape="1">
          <a:blip r:embed="rId7">
            <a:alphaModFix/>
          </a:blip>
          <a:srcRect b="0" l="0" r="45899" t="0"/>
          <a:stretch/>
        </p:blipFill>
        <p:spPr>
          <a:xfrm>
            <a:off x="7391786" y="2380315"/>
            <a:ext cx="716594" cy="27147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1"/>
          <p:cNvSpPr txBox="1"/>
          <p:nvPr/>
        </p:nvSpPr>
        <p:spPr>
          <a:xfrm>
            <a:off x="7141564" y="4001628"/>
            <a:ext cx="1215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Portales de datos</a:t>
            </a:r>
            <a:endParaRPr sz="1100"/>
          </a:p>
        </p:txBody>
      </p:sp>
      <p:sp>
        <p:nvSpPr>
          <p:cNvPr id="560" name="Google Shape;560;p61"/>
          <p:cNvSpPr txBox="1"/>
          <p:nvPr/>
        </p:nvSpPr>
        <p:spPr>
          <a:xfrm>
            <a:off x="5076298" y="2213069"/>
            <a:ext cx="716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indexación</a:t>
            </a:r>
            <a:endParaRPr sz="1100"/>
          </a:p>
        </p:txBody>
      </p:sp>
      <p:sp>
        <p:nvSpPr>
          <p:cNvPr id="561" name="Google Shape;561;p61"/>
          <p:cNvSpPr txBox="1"/>
          <p:nvPr/>
        </p:nvSpPr>
        <p:spPr>
          <a:xfrm>
            <a:off x="3695251" y="3002017"/>
            <a:ext cx="764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manuscrito</a:t>
            </a:r>
            <a:endParaRPr sz="1100"/>
          </a:p>
        </p:txBody>
      </p:sp>
      <p:sp>
        <p:nvSpPr>
          <p:cNvPr id="562" name="Google Shape;562;p61"/>
          <p:cNvSpPr txBox="1"/>
          <p:nvPr/>
        </p:nvSpPr>
        <p:spPr>
          <a:xfrm>
            <a:off x="4086426" y="4225274"/>
            <a:ext cx="1428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Revistas indexadas</a:t>
            </a:r>
            <a:endParaRPr sz="1100"/>
          </a:p>
        </p:txBody>
      </p:sp>
      <p:sp>
        <p:nvSpPr>
          <p:cNvPr id="563" name="Google Shape;563;p61"/>
          <p:cNvSpPr txBox="1"/>
          <p:nvPr/>
        </p:nvSpPr>
        <p:spPr>
          <a:xfrm>
            <a:off x="3055235" y="1630047"/>
            <a:ext cx="1428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Integración y publicación</a:t>
            </a:r>
            <a:endParaRPr sz="1100"/>
          </a:p>
        </p:txBody>
      </p:sp>
      <p:sp>
        <p:nvSpPr>
          <p:cNvPr id="564" name="Google Shape;564;p61"/>
          <p:cNvSpPr/>
          <p:nvPr/>
        </p:nvSpPr>
        <p:spPr>
          <a:xfrm>
            <a:off x="4366225" y="542324"/>
            <a:ext cx="4253400" cy="36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ogramador" id="565" name="Google Shape;565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9062" y="2240349"/>
            <a:ext cx="253915" cy="253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ave" id="566" name="Google Shape;566;p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3647" y="2519026"/>
            <a:ext cx="233828" cy="233828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1"/>
          <p:cNvSpPr/>
          <p:nvPr/>
        </p:nvSpPr>
        <p:spPr>
          <a:xfrm>
            <a:off x="3117916" y="2842181"/>
            <a:ext cx="2675100" cy="16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61"/>
          <p:cNvSpPr/>
          <p:nvPr/>
        </p:nvSpPr>
        <p:spPr>
          <a:xfrm>
            <a:off x="885904" y="998171"/>
            <a:ext cx="3686100" cy="189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9" name="Google Shape;569;p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5125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1"/>
          <p:cNvSpPr txBox="1"/>
          <p:nvPr/>
        </p:nvSpPr>
        <p:spPr>
          <a:xfrm>
            <a:off x="3284925" y="4506150"/>
            <a:ext cx="3000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Seminario Tipos de datos sobre biodiversidad: </a:t>
            </a:r>
            <a:r>
              <a:rPr lang="es" sz="500" u="sng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https://youtu.be/_f4gGfIBN3U</a:t>
            </a:r>
            <a:endParaRPr sz="800"/>
          </a:p>
        </p:txBody>
      </p:sp>
      <p:sp>
        <p:nvSpPr>
          <p:cNvPr id="571" name="Google Shape;571;p61"/>
          <p:cNvSpPr/>
          <p:nvPr/>
        </p:nvSpPr>
        <p:spPr>
          <a:xfrm>
            <a:off x="6133075" y="-37638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572" name="Google Shape;572;p61"/>
          <p:cNvSpPr txBox="1"/>
          <p:nvPr/>
        </p:nvSpPr>
        <p:spPr>
          <a:xfrm>
            <a:off x="5906546" y="4007857"/>
            <a:ext cx="3033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573" name="Google Shape;573;p61"/>
          <p:cNvSpPr txBox="1"/>
          <p:nvPr/>
        </p:nvSpPr>
        <p:spPr>
          <a:xfrm>
            <a:off x="504771" y="404475"/>
            <a:ext cx="5092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Para tener en cuenta</a:t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●"/>
            </a:pPr>
            <a:r>
              <a:rPr lang="es" sz="16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No hay datos perfectos</a:t>
            </a:r>
            <a:endParaRPr sz="1600">
              <a:solidFill>
                <a:srgbClr val="EB6B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Tipo de datos a publicar</a:t>
            </a:r>
            <a:endParaRPr sz="1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Autores, colaboradores, organizaciones y roles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Licencia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●"/>
            </a:pPr>
            <a:r>
              <a:rPr lang="es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El contexto de los datos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Nodo/Red a la que hago parte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Última (Primera) revisión de la calidad de los datos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61"/>
          <p:cNvSpPr txBox="1"/>
          <p:nvPr/>
        </p:nvSpPr>
        <p:spPr>
          <a:xfrm>
            <a:off x="6166375" y="144632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Hay que aceptar el error, documentarlo</a:t>
            </a:r>
            <a:endParaRPr sz="2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62"/>
          <p:cNvPicPr preferRelativeResize="0"/>
          <p:nvPr/>
        </p:nvPicPr>
        <p:blipFill rotWithShape="1">
          <a:blip r:embed="rId3">
            <a:alphaModFix/>
          </a:blip>
          <a:srcRect b="0" l="0" r="15318" t="0"/>
          <a:stretch/>
        </p:blipFill>
        <p:spPr>
          <a:xfrm flipH="1">
            <a:off x="3033300" y="0"/>
            <a:ext cx="6110700" cy="48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2"/>
          <p:cNvSpPr txBox="1"/>
          <p:nvPr/>
        </p:nvSpPr>
        <p:spPr>
          <a:xfrm>
            <a:off x="129484" y="3465294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Publicación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GBIF &amp; OBIS</a:t>
            </a:r>
            <a:endParaRPr sz="1100"/>
          </a:p>
        </p:txBody>
      </p:sp>
      <p:sp>
        <p:nvSpPr>
          <p:cNvPr id="583" name="Google Shape;583;p62"/>
          <p:cNvSpPr/>
          <p:nvPr/>
        </p:nvSpPr>
        <p:spPr>
          <a:xfrm>
            <a:off x="0" y="-1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584" name="Google Shape;584;p62"/>
          <p:cNvSpPr txBox="1"/>
          <p:nvPr/>
        </p:nvSpPr>
        <p:spPr>
          <a:xfrm>
            <a:off x="52059" y="3852344"/>
            <a:ext cx="30333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Actualización</a:t>
            </a:r>
            <a:endParaRPr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tantas veces como sea necesario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3"/>
          <p:cNvSpPr txBox="1"/>
          <p:nvPr/>
        </p:nvSpPr>
        <p:spPr>
          <a:xfrm>
            <a:off x="129484" y="3465294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Publicación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GBIF &amp; OBIS</a:t>
            </a:r>
            <a:endParaRPr sz="1100"/>
          </a:p>
        </p:txBody>
      </p:sp>
      <p:sp>
        <p:nvSpPr>
          <p:cNvPr id="592" name="Google Shape;592;p63"/>
          <p:cNvSpPr/>
          <p:nvPr/>
        </p:nvSpPr>
        <p:spPr>
          <a:xfrm>
            <a:off x="0" y="-1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593" name="Google Shape;593;p63"/>
          <p:cNvSpPr txBox="1"/>
          <p:nvPr/>
        </p:nvSpPr>
        <p:spPr>
          <a:xfrm>
            <a:off x="52059" y="3852344"/>
            <a:ext cx="30333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Actualización</a:t>
            </a:r>
            <a:endParaRPr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tantas veces como sea necesario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94" name="Google Shape;594;p63"/>
          <p:cNvSpPr txBox="1"/>
          <p:nvPr/>
        </p:nvSpPr>
        <p:spPr>
          <a:xfrm>
            <a:off x="3489375" y="396300"/>
            <a:ext cx="5533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Cuándo </a:t>
            </a:r>
            <a:r>
              <a:rPr lang="es" sz="2100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actualizar</a:t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B6B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Todas las veces que lo necesite y favorezca al calidad de datos y metadatos.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4"/>
          <p:cNvSpPr txBox="1"/>
          <p:nvPr/>
        </p:nvSpPr>
        <p:spPr>
          <a:xfrm>
            <a:off x="129484" y="3465294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Publicación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GBIF &amp; OBIS</a:t>
            </a:r>
            <a:endParaRPr sz="1100"/>
          </a:p>
        </p:txBody>
      </p:sp>
      <p:sp>
        <p:nvSpPr>
          <p:cNvPr id="602" name="Google Shape;602;p64"/>
          <p:cNvSpPr/>
          <p:nvPr/>
        </p:nvSpPr>
        <p:spPr>
          <a:xfrm>
            <a:off x="0" y="-1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603" name="Google Shape;603;p64"/>
          <p:cNvSpPr txBox="1"/>
          <p:nvPr/>
        </p:nvSpPr>
        <p:spPr>
          <a:xfrm>
            <a:off x="52059" y="3852344"/>
            <a:ext cx="30333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Actualización</a:t>
            </a:r>
            <a:endParaRPr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tantas veces como sea necesario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604" name="Google Shape;604;p64"/>
          <p:cNvSpPr txBox="1"/>
          <p:nvPr/>
        </p:nvSpPr>
        <p:spPr>
          <a:xfrm>
            <a:off x="3489375" y="396300"/>
            <a:ext cx="55332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Cuándo actualizar</a:t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B6B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Hay nuevos (meta)datos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○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Colecciones Biológicas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○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Monitoreo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Completar/Corregir información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○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Procesos de georeferenciación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○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Determinación taxonómica más detallada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○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Atribución más detallada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○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Imágenes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○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Información genética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○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Medidas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○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Requisitos para publicar en múltiples sistemas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○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Limpiezas retrospectivas (Feedback)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○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Actualización de los estándares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5"/>
          <p:cNvSpPr txBox="1"/>
          <p:nvPr/>
        </p:nvSpPr>
        <p:spPr>
          <a:xfrm>
            <a:off x="3489375" y="2233200"/>
            <a:ext cx="5378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○"/>
            </a:pPr>
            <a:r>
              <a:rPr lang="es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El </a:t>
            </a:r>
            <a:r>
              <a:rPr lang="es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espécimen</a:t>
            </a:r>
            <a:r>
              <a:rPr lang="es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 se ha dado de baja</a:t>
            </a:r>
            <a:endParaRPr sz="16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○"/>
            </a:pPr>
            <a:r>
              <a:rPr lang="es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Me arrepentí de publicar los datos</a:t>
            </a:r>
            <a:endParaRPr sz="16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○"/>
            </a:pPr>
            <a:r>
              <a:rPr lang="es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Aún están muy incompletos´</a:t>
            </a:r>
            <a:endParaRPr sz="16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611" name="Google Shape;61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5"/>
          <p:cNvSpPr txBox="1"/>
          <p:nvPr/>
        </p:nvSpPr>
        <p:spPr>
          <a:xfrm>
            <a:off x="129484" y="3465294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Publicación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GBIF &amp; OBIS</a:t>
            </a:r>
            <a:endParaRPr sz="1100"/>
          </a:p>
        </p:txBody>
      </p:sp>
      <p:sp>
        <p:nvSpPr>
          <p:cNvPr id="613" name="Google Shape;613;p65"/>
          <p:cNvSpPr/>
          <p:nvPr/>
        </p:nvSpPr>
        <p:spPr>
          <a:xfrm>
            <a:off x="0" y="-1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614" name="Google Shape;614;p65"/>
          <p:cNvSpPr txBox="1"/>
          <p:nvPr/>
        </p:nvSpPr>
        <p:spPr>
          <a:xfrm>
            <a:off x="3489371" y="301275"/>
            <a:ext cx="50925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Cuándo actualizar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Remover datos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○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Los datos son incorrectos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○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Dividir en varios conjuntos de datos o unificar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Pero cuidado con las siguientes malas prácticas</a:t>
            </a:r>
            <a:endParaRPr sz="1100"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615" name="Google Shape;61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061" y="2366405"/>
            <a:ext cx="227969" cy="2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5"/>
          <p:cNvSpPr txBox="1"/>
          <p:nvPr/>
        </p:nvSpPr>
        <p:spPr>
          <a:xfrm>
            <a:off x="52059" y="3852344"/>
            <a:ext cx="30333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Actualización</a:t>
            </a:r>
            <a:endParaRPr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tantas veces como sea necesario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617" name="Google Shape;61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061" y="2613430"/>
            <a:ext cx="227969" cy="2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061" y="2860455"/>
            <a:ext cx="227969" cy="2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785" y="576304"/>
            <a:ext cx="7852385" cy="366984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6"/>
          <p:cNvSpPr txBox="1"/>
          <p:nvPr/>
        </p:nvSpPr>
        <p:spPr>
          <a:xfrm>
            <a:off x="-291671" y="4306953"/>
            <a:ext cx="3693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Preparación de los datos y metadatos</a:t>
            </a:r>
            <a:endParaRPr sz="1100"/>
          </a:p>
        </p:txBody>
      </p:sp>
      <p:sp>
        <p:nvSpPr>
          <p:cNvPr id="626" name="Google Shape;626;p66"/>
          <p:cNvSpPr txBox="1"/>
          <p:nvPr/>
        </p:nvSpPr>
        <p:spPr>
          <a:xfrm>
            <a:off x="1151393" y="3232578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627" name="Google Shape;627;p66"/>
          <p:cNvSpPr txBox="1"/>
          <p:nvPr/>
        </p:nvSpPr>
        <p:spPr>
          <a:xfrm>
            <a:off x="1759208" y="2378248"/>
            <a:ext cx="1215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metadatos</a:t>
            </a:r>
            <a:endParaRPr sz="1100"/>
          </a:p>
        </p:txBody>
      </p:sp>
      <p:sp>
        <p:nvSpPr>
          <p:cNvPr id="628" name="Google Shape;628;p66"/>
          <p:cNvSpPr txBox="1"/>
          <p:nvPr/>
        </p:nvSpPr>
        <p:spPr>
          <a:xfrm>
            <a:off x="1151412" y="3381154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</a:t>
            </a:r>
            <a:endParaRPr sz="1100"/>
          </a:p>
        </p:txBody>
      </p:sp>
      <p:sp>
        <p:nvSpPr>
          <p:cNvPr id="629" name="Google Shape;629;p66"/>
          <p:cNvSpPr txBox="1"/>
          <p:nvPr/>
        </p:nvSpPr>
        <p:spPr>
          <a:xfrm>
            <a:off x="1613343" y="2081137"/>
            <a:ext cx="1362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630" name="Google Shape;630;p66"/>
          <p:cNvSpPr txBox="1"/>
          <p:nvPr/>
        </p:nvSpPr>
        <p:spPr>
          <a:xfrm>
            <a:off x="1005542" y="3003542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Carga de datos…</a:t>
            </a:r>
            <a:endParaRPr sz="1100"/>
          </a:p>
        </p:txBody>
      </p:sp>
      <p:sp>
        <p:nvSpPr>
          <p:cNvPr id="631" name="Google Shape;631;p66"/>
          <p:cNvSpPr txBox="1"/>
          <p:nvPr/>
        </p:nvSpPr>
        <p:spPr>
          <a:xfrm>
            <a:off x="3285139" y="2318779"/>
            <a:ext cx="469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IPT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66"/>
          <p:cNvSpPr txBox="1"/>
          <p:nvPr/>
        </p:nvSpPr>
        <p:spPr>
          <a:xfrm>
            <a:off x="4147630" y="3711785"/>
            <a:ext cx="838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Artículo de datos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eriódico" id="633" name="Google Shape;633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6094" y="3745862"/>
            <a:ext cx="342765" cy="34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2180" y="1285698"/>
            <a:ext cx="654109" cy="32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6"/>
          <p:cNvPicPr preferRelativeResize="0"/>
          <p:nvPr/>
        </p:nvPicPr>
        <p:blipFill rotWithShape="1">
          <a:blip r:embed="rId6">
            <a:alphaModFix/>
          </a:blip>
          <a:srcRect b="-15194" l="0" r="59128" t="0"/>
          <a:stretch/>
        </p:blipFill>
        <p:spPr>
          <a:xfrm>
            <a:off x="7463368" y="3448734"/>
            <a:ext cx="607670" cy="25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6"/>
          <p:cNvPicPr preferRelativeResize="0"/>
          <p:nvPr/>
        </p:nvPicPr>
        <p:blipFill rotWithShape="1">
          <a:blip r:embed="rId7">
            <a:alphaModFix/>
          </a:blip>
          <a:srcRect b="0" l="0" r="45899" t="0"/>
          <a:stretch/>
        </p:blipFill>
        <p:spPr>
          <a:xfrm>
            <a:off x="7391786" y="2380315"/>
            <a:ext cx="716594" cy="271471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6"/>
          <p:cNvSpPr txBox="1"/>
          <p:nvPr/>
        </p:nvSpPr>
        <p:spPr>
          <a:xfrm>
            <a:off x="7141564" y="4001628"/>
            <a:ext cx="1215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Portales de datos</a:t>
            </a:r>
            <a:endParaRPr sz="1100"/>
          </a:p>
        </p:txBody>
      </p:sp>
      <p:sp>
        <p:nvSpPr>
          <p:cNvPr id="638" name="Google Shape;638;p66"/>
          <p:cNvSpPr txBox="1"/>
          <p:nvPr/>
        </p:nvSpPr>
        <p:spPr>
          <a:xfrm>
            <a:off x="5076298" y="2213069"/>
            <a:ext cx="716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indexación</a:t>
            </a:r>
            <a:endParaRPr sz="1100"/>
          </a:p>
        </p:txBody>
      </p:sp>
      <p:sp>
        <p:nvSpPr>
          <p:cNvPr id="639" name="Google Shape;639;p66"/>
          <p:cNvSpPr txBox="1"/>
          <p:nvPr/>
        </p:nvSpPr>
        <p:spPr>
          <a:xfrm>
            <a:off x="3695251" y="3002017"/>
            <a:ext cx="764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manuscrito</a:t>
            </a:r>
            <a:endParaRPr sz="1100"/>
          </a:p>
        </p:txBody>
      </p:sp>
      <p:sp>
        <p:nvSpPr>
          <p:cNvPr id="640" name="Google Shape;640;p66"/>
          <p:cNvSpPr txBox="1"/>
          <p:nvPr/>
        </p:nvSpPr>
        <p:spPr>
          <a:xfrm>
            <a:off x="4086426" y="4225274"/>
            <a:ext cx="1428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Revistas indexadas</a:t>
            </a:r>
            <a:endParaRPr sz="1100"/>
          </a:p>
        </p:txBody>
      </p:sp>
      <p:sp>
        <p:nvSpPr>
          <p:cNvPr id="641" name="Google Shape;641;p66"/>
          <p:cNvSpPr txBox="1"/>
          <p:nvPr/>
        </p:nvSpPr>
        <p:spPr>
          <a:xfrm>
            <a:off x="3055235" y="1630047"/>
            <a:ext cx="1428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Integración y publicación</a:t>
            </a:r>
            <a:endParaRPr sz="1100"/>
          </a:p>
        </p:txBody>
      </p:sp>
      <p:sp>
        <p:nvSpPr>
          <p:cNvPr id="642" name="Google Shape;642;p66"/>
          <p:cNvSpPr/>
          <p:nvPr/>
        </p:nvSpPr>
        <p:spPr>
          <a:xfrm>
            <a:off x="4366225" y="542324"/>
            <a:ext cx="4253400" cy="36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ogramador" id="643" name="Google Shape;643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9062" y="2240349"/>
            <a:ext cx="253915" cy="253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ave" id="644" name="Google Shape;644;p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3647" y="2519026"/>
            <a:ext cx="233828" cy="233828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6"/>
          <p:cNvSpPr/>
          <p:nvPr/>
        </p:nvSpPr>
        <p:spPr>
          <a:xfrm>
            <a:off x="3117916" y="2842181"/>
            <a:ext cx="2675100" cy="16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66"/>
          <p:cNvSpPr/>
          <p:nvPr/>
        </p:nvSpPr>
        <p:spPr>
          <a:xfrm>
            <a:off x="885904" y="998171"/>
            <a:ext cx="3686100" cy="189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7" name="Google Shape;647;p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5125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6"/>
          <p:cNvSpPr txBox="1"/>
          <p:nvPr/>
        </p:nvSpPr>
        <p:spPr>
          <a:xfrm>
            <a:off x="3284925" y="4506150"/>
            <a:ext cx="3000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Seminario Tipos de datos sobre biodiversidad: </a:t>
            </a:r>
            <a:r>
              <a:rPr lang="es" sz="500" u="sng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https://youtu.be/_f4gGfIBN3U</a:t>
            </a:r>
            <a:endParaRPr sz="800"/>
          </a:p>
        </p:txBody>
      </p:sp>
      <p:sp>
        <p:nvSpPr>
          <p:cNvPr id="649" name="Google Shape;649;p66"/>
          <p:cNvSpPr/>
          <p:nvPr/>
        </p:nvSpPr>
        <p:spPr>
          <a:xfrm>
            <a:off x="6133075" y="-37638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grpSp>
        <p:nvGrpSpPr>
          <p:cNvPr id="650" name="Google Shape;650;p66"/>
          <p:cNvGrpSpPr/>
          <p:nvPr/>
        </p:nvGrpSpPr>
        <p:grpSpPr>
          <a:xfrm>
            <a:off x="7086716" y="374925"/>
            <a:ext cx="1126200" cy="943174"/>
            <a:chOff x="4941704" y="3240250"/>
            <a:chExt cx="1126200" cy="943174"/>
          </a:xfrm>
        </p:grpSpPr>
        <p:sp>
          <p:nvSpPr>
            <p:cNvPr id="651" name="Google Shape;651;p66"/>
            <p:cNvSpPr/>
            <p:nvPr/>
          </p:nvSpPr>
          <p:spPr>
            <a:xfrm>
              <a:off x="4941704" y="3762824"/>
              <a:ext cx="11262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Eventos </a:t>
              </a:r>
              <a:r>
                <a:rPr lang="es" sz="1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de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muestreo</a:t>
              </a:r>
              <a:endParaRPr sz="1100"/>
            </a:p>
          </p:txBody>
        </p:sp>
        <p:pic>
          <p:nvPicPr>
            <p:cNvPr id="652" name="Google Shape;652;p6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300509" y="3240250"/>
              <a:ext cx="408406" cy="4797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3" name="Google Shape;653;p66"/>
          <p:cNvGrpSpPr/>
          <p:nvPr/>
        </p:nvGrpSpPr>
        <p:grpSpPr>
          <a:xfrm>
            <a:off x="7262494" y="2781608"/>
            <a:ext cx="772500" cy="985891"/>
            <a:chOff x="6817594" y="3228071"/>
            <a:chExt cx="772500" cy="985891"/>
          </a:xfrm>
        </p:grpSpPr>
        <p:sp>
          <p:nvSpPr>
            <p:cNvPr id="654" name="Google Shape;654;p66"/>
            <p:cNvSpPr/>
            <p:nvPr/>
          </p:nvSpPr>
          <p:spPr>
            <a:xfrm>
              <a:off x="6817594" y="3793362"/>
              <a:ext cx="7725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Listas </a:t>
              </a:r>
              <a:r>
                <a:rPr lang="es" sz="1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de chequeo</a:t>
              </a:r>
              <a:endParaRPr sz="1100"/>
            </a:p>
          </p:txBody>
        </p:sp>
        <p:pic>
          <p:nvPicPr>
            <p:cNvPr id="655" name="Google Shape;655;p6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998901" y="3228071"/>
              <a:ext cx="370416" cy="5001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6" name="Google Shape;656;p66"/>
          <p:cNvGrpSpPr/>
          <p:nvPr/>
        </p:nvGrpSpPr>
        <p:grpSpPr>
          <a:xfrm>
            <a:off x="7040736" y="1551997"/>
            <a:ext cx="1168200" cy="948278"/>
            <a:chOff x="3284936" y="3235147"/>
            <a:chExt cx="1168200" cy="948278"/>
          </a:xfrm>
        </p:grpSpPr>
        <p:sp>
          <p:nvSpPr>
            <p:cNvPr id="657" name="Google Shape;657;p66"/>
            <p:cNvSpPr/>
            <p:nvPr/>
          </p:nvSpPr>
          <p:spPr>
            <a:xfrm>
              <a:off x="3284936" y="3762824"/>
              <a:ext cx="11682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Registros</a:t>
              </a:r>
              <a:endParaRPr sz="12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biológicos</a:t>
              </a:r>
              <a:endParaRPr sz="1200"/>
            </a:p>
          </p:txBody>
        </p:sp>
        <p:pic>
          <p:nvPicPr>
            <p:cNvPr id="658" name="Google Shape;658;p6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631440" y="3235147"/>
              <a:ext cx="474892" cy="4899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9" name="Google Shape;659;p66"/>
          <p:cNvSpPr txBox="1"/>
          <p:nvPr/>
        </p:nvSpPr>
        <p:spPr>
          <a:xfrm>
            <a:off x="5906546" y="4007857"/>
            <a:ext cx="30333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Tipos de datos</a:t>
            </a:r>
            <a:endParaRPr sz="700"/>
          </a:p>
        </p:txBody>
      </p:sp>
      <p:sp>
        <p:nvSpPr>
          <p:cNvPr id="660" name="Google Shape;660;p66"/>
          <p:cNvSpPr txBox="1"/>
          <p:nvPr/>
        </p:nvSpPr>
        <p:spPr>
          <a:xfrm>
            <a:off x="504771" y="404475"/>
            <a:ext cx="5092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Para tener en cuenta</a:t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●"/>
            </a:pPr>
            <a:r>
              <a:rPr lang="es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No hay datos perfectos</a:t>
            </a:r>
            <a:endParaRPr sz="1600">
              <a:solidFill>
                <a:srgbClr val="EB6B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Tipo de datos a publicar</a:t>
            </a:r>
            <a:endParaRPr sz="1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Autores, colaboradores, organizaciones y roles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Licencia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●"/>
            </a:pPr>
            <a:r>
              <a:rPr lang="es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El contexto de los datos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Nodo/Red a la que hago parte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Última (Primera) revisión de la calidad de los datos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785" y="576304"/>
            <a:ext cx="7852385" cy="3669846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7"/>
          <p:cNvSpPr txBox="1"/>
          <p:nvPr/>
        </p:nvSpPr>
        <p:spPr>
          <a:xfrm>
            <a:off x="-291671" y="4306953"/>
            <a:ext cx="3693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Preparación de los datos y metadatos</a:t>
            </a:r>
            <a:endParaRPr sz="1100"/>
          </a:p>
        </p:txBody>
      </p:sp>
      <p:sp>
        <p:nvSpPr>
          <p:cNvPr id="668" name="Google Shape;668;p67"/>
          <p:cNvSpPr txBox="1"/>
          <p:nvPr/>
        </p:nvSpPr>
        <p:spPr>
          <a:xfrm>
            <a:off x="1151393" y="3232578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669" name="Google Shape;669;p67"/>
          <p:cNvSpPr txBox="1"/>
          <p:nvPr/>
        </p:nvSpPr>
        <p:spPr>
          <a:xfrm>
            <a:off x="1759208" y="2378248"/>
            <a:ext cx="1215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metadatos</a:t>
            </a:r>
            <a:endParaRPr sz="1100"/>
          </a:p>
        </p:txBody>
      </p:sp>
      <p:sp>
        <p:nvSpPr>
          <p:cNvPr id="670" name="Google Shape;670;p67"/>
          <p:cNvSpPr txBox="1"/>
          <p:nvPr/>
        </p:nvSpPr>
        <p:spPr>
          <a:xfrm>
            <a:off x="1151412" y="3381154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</a:t>
            </a:r>
            <a:endParaRPr sz="1100"/>
          </a:p>
        </p:txBody>
      </p:sp>
      <p:sp>
        <p:nvSpPr>
          <p:cNvPr id="671" name="Google Shape;671;p67"/>
          <p:cNvSpPr txBox="1"/>
          <p:nvPr/>
        </p:nvSpPr>
        <p:spPr>
          <a:xfrm>
            <a:off x="1613343" y="2081137"/>
            <a:ext cx="1362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672" name="Google Shape;672;p67"/>
          <p:cNvSpPr txBox="1"/>
          <p:nvPr/>
        </p:nvSpPr>
        <p:spPr>
          <a:xfrm>
            <a:off x="1005542" y="3003542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Carga de datos…</a:t>
            </a:r>
            <a:endParaRPr sz="1100"/>
          </a:p>
        </p:txBody>
      </p:sp>
      <p:sp>
        <p:nvSpPr>
          <p:cNvPr id="673" name="Google Shape;673;p67"/>
          <p:cNvSpPr txBox="1"/>
          <p:nvPr/>
        </p:nvSpPr>
        <p:spPr>
          <a:xfrm>
            <a:off x="3285139" y="2318779"/>
            <a:ext cx="469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IPT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67"/>
          <p:cNvSpPr txBox="1"/>
          <p:nvPr/>
        </p:nvSpPr>
        <p:spPr>
          <a:xfrm>
            <a:off x="4147630" y="3711785"/>
            <a:ext cx="838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Artículo de datos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eriódico" id="675" name="Google Shape;67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6094" y="3745862"/>
            <a:ext cx="342765" cy="34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2180" y="1285698"/>
            <a:ext cx="654109" cy="32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7"/>
          <p:cNvPicPr preferRelativeResize="0"/>
          <p:nvPr/>
        </p:nvPicPr>
        <p:blipFill rotWithShape="1">
          <a:blip r:embed="rId6">
            <a:alphaModFix/>
          </a:blip>
          <a:srcRect b="-15194" l="0" r="59128" t="0"/>
          <a:stretch/>
        </p:blipFill>
        <p:spPr>
          <a:xfrm>
            <a:off x="7463368" y="3448734"/>
            <a:ext cx="607670" cy="25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7"/>
          <p:cNvPicPr preferRelativeResize="0"/>
          <p:nvPr/>
        </p:nvPicPr>
        <p:blipFill rotWithShape="1">
          <a:blip r:embed="rId7">
            <a:alphaModFix/>
          </a:blip>
          <a:srcRect b="0" l="0" r="45899" t="0"/>
          <a:stretch/>
        </p:blipFill>
        <p:spPr>
          <a:xfrm>
            <a:off x="7391786" y="2380315"/>
            <a:ext cx="716594" cy="271471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7"/>
          <p:cNvSpPr txBox="1"/>
          <p:nvPr/>
        </p:nvSpPr>
        <p:spPr>
          <a:xfrm>
            <a:off x="7141564" y="4001628"/>
            <a:ext cx="1215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Portales de datos</a:t>
            </a:r>
            <a:endParaRPr sz="1100"/>
          </a:p>
        </p:txBody>
      </p:sp>
      <p:sp>
        <p:nvSpPr>
          <p:cNvPr id="680" name="Google Shape;680;p67"/>
          <p:cNvSpPr txBox="1"/>
          <p:nvPr/>
        </p:nvSpPr>
        <p:spPr>
          <a:xfrm>
            <a:off x="5076298" y="2213069"/>
            <a:ext cx="716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indexación</a:t>
            </a:r>
            <a:endParaRPr sz="1100"/>
          </a:p>
        </p:txBody>
      </p:sp>
      <p:sp>
        <p:nvSpPr>
          <p:cNvPr id="681" name="Google Shape;681;p67"/>
          <p:cNvSpPr txBox="1"/>
          <p:nvPr/>
        </p:nvSpPr>
        <p:spPr>
          <a:xfrm>
            <a:off x="3695251" y="3002017"/>
            <a:ext cx="764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manuscrito</a:t>
            </a:r>
            <a:endParaRPr sz="1100"/>
          </a:p>
        </p:txBody>
      </p:sp>
      <p:sp>
        <p:nvSpPr>
          <p:cNvPr id="682" name="Google Shape;682;p67"/>
          <p:cNvSpPr txBox="1"/>
          <p:nvPr/>
        </p:nvSpPr>
        <p:spPr>
          <a:xfrm>
            <a:off x="4086426" y="4225274"/>
            <a:ext cx="1428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Revistas indexadas</a:t>
            </a:r>
            <a:endParaRPr sz="1100"/>
          </a:p>
        </p:txBody>
      </p:sp>
      <p:sp>
        <p:nvSpPr>
          <p:cNvPr id="683" name="Google Shape;683;p67"/>
          <p:cNvSpPr txBox="1"/>
          <p:nvPr/>
        </p:nvSpPr>
        <p:spPr>
          <a:xfrm>
            <a:off x="3055235" y="1630047"/>
            <a:ext cx="1428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Integración y publicación</a:t>
            </a:r>
            <a:endParaRPr sz="1100"/>
          </a:p>
        </p:txBody>
      </p:sp>
      <p:pic>
        <p:nvPicPr>
          <p:cNvPr descr="Programador" id="684" name="Google Shape;684;p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9062" y="2240349"/>
            <a:ext cx="253915" cy="253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ave" id="685" name="Google Shape;685;p6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3647" y="2519026"/>
            <a:ext cx="233828" cy="233828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7"/>
          <p:cNvSpPr/>
          <p:nvPr/>
        </p:nvSpPr>
        <p:spPr>
          <a:xfrm>
            <a:off x="3117916" y="2842181"/>
            <a:ext cx="2675100" cy="16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67"/>
          <p:cNvSpPr/>
          <p:nvPr/>
        </p:nvSpPr>
        <p:spPr>
          <a:xfrm>
            <a:off x="4366225" y="542324"/>
            <a:ext cx="4253400" cy="36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67"/>
          <p:cNvSpPr/>
          <p:nvPr/>
        </p:nvSpPr>
        <p:spPr>
          <a:xfrm>
            <a:off x="885904" y="998171"/>
            <a:ext cx="3686100" cy="189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9" name="Google Shape;689;p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5125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67"/>
          <p:cNvSpPr/>
          <p:nvPr/>
        </p:nvSpPr>
        <p:spPr>
          <a:xfrm>
            <a:off x="6105575" y="6274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691" name="Google Shape;691;p67"/>
          <p:cNvSpPr txBox="1"/>
          <p:nvPr/>
        </p:nvSpPr>
        <p:spPr>
          <a:xfrm>
            <a:off x="5906546" y="3945044"/>
            <a:ext cx="3033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Atribución</a:t>
            </a:r>
            <a:endParaRPr sz="1100"/>
          </a:p>
        </p:txBody>
      </p:sp>
      <p:pic>
        <p:nvPicPr>
          <p:cNvPr id="692" name="Google Shape;692;p67"/>
          <p:cNvPicPr preferRelativeResize="0"/>
          <p:nvPr/>
        </p:nvPicPr>
        <p:blipFill rotWithShape="1">
          <a:blip r:embed="rId11">
            <a:alphaModFix/>
          </a:blip>
          <a:srcRect b="21911" l="0" r="0" t="0"/>
          <a:stretch/>
        </p:blipFill>
        <p:spPr>
          <a:xfrm>
            <a:off x="7250588" y="2842163"/>
            <a:ext cx="1106576" cy="1078837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7"/>
          <p:cNvSpPr txBox="1"/>
          <p:nvPr/>
        </p:nvSpPr>
        <p:spPr>
          <a:xfrm>
            <a:off x="504771" y="404475"/>
            <a:ext cx="5092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Para tener en cuenta</a:t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●"/>
            </a:pPr>
            <a:r>
              <a:rPr lang="es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No hay datos perfectos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Tipo d</a:t>
            </a: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e datos </a:t>
            </a: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a publicar</a:t>
            </a:r>
            <a:endParaRPr sz="1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Autores, colaboradores, organizaciones y roles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Licencia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●"/>
            </a:pPr>
            <a:r>
              <a:rPr lang="es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El contexto de los datos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Nodo/Red a la que hago parte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Última (Primera) revisión de la calidad de los datos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785" y="576304"/>
            <a:ext cx="7852385" cy="366984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68"/>
          <p:cNvSpPr txBox="1"/>
          <p:nvPr/>
        </p:nvSpPr>
        <p:spPr>
          <a:xfrm>
            <a:off x="-291671" y="4306953"/>
            <a:ext cx="3693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Preparación de los datos y metadatos</a:t>
            </a:r>
            <a:endParaRPr sz="1100"/>
          </a:p>
        </p:txBody>
      </p:sp>
      <p:sp>
        <p:nvSpPr>
          <p:cNvPr id="701" name="Google Shape;701;p68"/>
          <p:cNvSpPr txBox="1"/>
          <p:nvPr/>
        </p:nvSpPr>
        <p:spPr>
          <a:xfrm>
            <a:off x="1151393" y="3232578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702" name="Google Shape;702;p68"/>
          <p:cNvSpPr txBox="1"/>
          <p:nvPr/>
        </p:nvSpPr>
        <p:spPr>
          <a:xfrm>
            <a:off x="1759208" y="2378248"/>
            <a:ext cx="1215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metadatos</a:t>
            </a:r>
            <a:endParaRPr sz="1100"/>
          </a:p>
        </p:txBody>
      </p:sp>
      <p:sp>
        <p:nvSpPr>
          <p:cNvPr id="703" name="Google Shape;703;p68"/>
          <p:cNvSpPr txBox="1"/>
          <p:nvPr/>
        </p:nvSpPr>
        <p:spPr>
          <a:xfrm>
            <a:off x="1151412" y="3381154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</a:t>
            </a:r>
            <a:endParaRPr sz="1100"/>
          </a:p>
        </p:txBody>
      </p:sp>
      <p:sp>
        <p:nvSpPr>
          <p:cNvPr id="704" name="Google Shape;704;p68"/>
          <p:cNvSpPr txBox="1"/>
          <p:nvPr/>
        </p:nvSpPr>
        <p:spPr>
          <a:xfrm>
            <a:off x="1613343" y="2081137"/>
            <a:ext cx="1362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705" name="Google Shape;705;p68"/>
          <p:cNvSpPr txBox="1"/>
          <p:nvPr/>
        </p:nvSpPr>
        <p:spPr>
          <a:xfrm>
            <a:off x="1005542" y="3003542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Carga de datos…</a:t>
            </a:r>
            <a:endParaRPr sz="1100"/>
          </a:p>
        </p:txBody>
      </p:sp>
      <p:sp>
        <p:nvSpPr>
          <p:cNvPr id="706" name="Google Shape;706;p68"/>
          <p:cNvSpPr txBox="1"/>
          <p:nvPr/>
        </p:nvSpPr>
        <p:spPr>
          <a:xfrm>
            <a:off x="3285139" y="2318779"/>
            <a:ext cx="469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IPT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68"/>
          <p:cNvSpPr txBox="1"/>
          <p:nvPr/>
        </p:nvSpPr>
        <p:spPr>
          <a:xfrm>
            <a:off x="4147630" y="3711785"/>
            <a:ext cx="838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Artículo de datos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eriódico" id="708" name="Google Shape;708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6094" y="3745862"/>
            <a:ext cx="342765" cy="34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2180" y="1285698"/>
            <a:ext cx="654109" cy="32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68"/>
          <p:cNvPicPr preferRelativeResize="0"/>
          <p:nvPr/>
        </p:nvPicPr>
        <p:blipFill rotWithShape="1">
          <a:blip r:embed="rId6">
            <a:alphaModFix/>
          </a:blip>
          <a:srcRect b="-15194" l="0" r="59128" t="0"/>
          <a:stretch/>
        </p:blipFill>
        <p:spPr>
          <a:xfrm>
            <a:off x="7463368" y="3448734"/>
            <a:ext cx="607670" cy="25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68"/>
          <p:cNvPicPr preferRelativeResize="0"/>
          <p:nvPr/>
        </p:nvPicPr>
        <p:blipFill rotWithShape="1">
          <a:blip r:embed="rId7">
            <a:alphaModFix/>
          </a:blip>
          <a:srcRect b="0" l="0" r="45899" t="0"/>
          <a:stretch/>
        </p:blipFill>
        <p:spPr>
          <a:xfrm>
            <a:off x="7391786" y="2380315"/>
            <a:ext cx="716594" cy="271471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8"/>
          <p:cNvSpPr txBox="1"/>
          <p:nvPr/>
        </p:nvSpPr>
        <p:spPr>
          <a:xfrm>
            <a:off x="7141564" y="4001628"/>
            <a:ext cx="1215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Portales de datos</a:t>
            </a:r>
            <a:endParaRPr sz="1100"/>
          </a:p>
        </p:txBody>
      </p:sp>
      <p:sp>
        <p:nvSpPr>
          <p:cNvPr id="713" name="Google Shape;713;p68"/>
          <p:cNvSpPr txBox="1"/>
          <p:nvPr/>
        </p:nvSpPr>
        <p:spPr>
          <a:xfrm>
            <a:off x="5076298" y="2213069"/>
            <a:ext cx="716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indexación</a:t>
            </a:r>
            <a:endParaRPr sz="1100"/>
          </a:p>
        </p:txBody>
      </p:sp>
      <p:sp>
        <p:nvSpPr>
          <p:cNvPr id="714" name="Google Shape;714;p68"/>
          <p:cNvSpPr txBox="1"/>
          <p:nvPr/>
        </p:nvSpPr>
        <p:spPr>
          <a:xfrm>
            <a:off x="3695251" y="3002017"/>
            <a:ext cx="764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manuscrito</a:t>
            </a:r>
            <a:endParaRPr sz="1100"/>
          </a:p>
        </p:txBody>
      </p:sp>
      <p:sp>
        <p:nvSpPr>
          <p:cNvPr id="715" name="Google Shape;715;p68"/>
          <p:cNvSpPr txBox="1"/>
          <p:nvPr/>
        </p:nvSpPr>
        <p:spPr>
          <a:xfrm>
            <a:off x="4086426" y="4225274"/>
            <a:ext cx="1428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Revistas indexadas</a:t>
            </a:r>
            <a:endParaRPr sz="1100"/>
          </a:p>
        </p:txBody>
      </p:sp>
      <p:sp>
        <p:nvSpPr>
          <p:cNvPr id="716" name="Google Shape;716;p68"/>
          <p:cNvSpPr txBox="1"/>
          <p:nvPr/>
        </p:nvSpPr>
        <p:spPr>
          <a:xfrm>
            <a:off x="3055235" y="1630047"/>
            <a:ext cx="1428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Integración y publicación</a:t>
            </a:r>
            <a:endParaRPr sz="1100"/>
          </a:p>
        </p:txBody>
      </p:sp>
      <p:pic>
        <p:nvPicPr>
          <p:cNvPr descr="Programador" id="717" name="Google Shape;717;p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9062" y="2240349"/>
            <a:ext cx="253915" cy="253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ave" id="718" name="Google Shape;718;p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3647" y="2519026"/>
            <a:ext cx="233828" cy="233828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8"/>
          <p:cNvSpPr/>
          <p:nvPr/>
        </p:nvSpPr>
        <p:spPr>
          <a:xfrm>
            <a:off x="3117916" y="2842181"/>
            <a:ext cx="2675100" cy="16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8"/>
          <p:cNvSpPr/>
          <p:nvPr/>
        </p:nvSpPr>
        <p:spPr>
          <a:xfrm>
            <a:off x="4366225" y="542324"/>
            <a:ext cx="4253400" cy="36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68"/>
          <p:cNvSpPr/>
          <p:nvPr/>
        </p:nvSpPr>
        <p:spPr>
          <a:xfrm>
            <a:off x="885904" y="998171"/>
            <a:ext cx="3686100" cy="189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2" name="Google Shape;722;p6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5125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8"/>
          <p:cNvSpPr/>
          <p:nvPr/>
        </p:nvSpPr>
        <p:spPr>
          <a:xfrm>
            <a:off x="6105575" y="6274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724" name="Google Shape;724;p68"/>
          <p:cNvSpPr txBox="1"/>
          <p:nvPr/>
        </p:nvSpPr>
        <p:spPr>
          <a:xfrm>
            <a:off x="5906546" y="3945044"/>
            <a:ext cx="3033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Atribución</a:t>
            </a:r>
            <a:endParaRPr sz="1100"/>
          </a:p>
        </p:txBody>
      </p:sp>
      <p:pic>
        <p:nvPicPr>
          <p:cNvPr id="725" name="Google Shape;725;p68"/>
          <p:cNvPicPr preferRelativeResize="0"/>
          <p:nvPr/>
        </p:nvPicPr>
        <p:blipFill rotWithShape="1">
          <a:blip r:embed="rId11">
            <a:alphaModFix/>
          </a:blip>
          <a:srcRect b="21911" l="0" r="0" t="0"/>
          <a:stretch/>
        </p:blipFill>
        <p:spPr>
          <a:xfrm>
            <a:off x="7384851" y="3311077"/>
            <a:ext cx="654125" cy="637722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8"/>
          <p:cNvSpPr txBox="1"/>
          <p:nvPr/>
        </p:nvSpPr>
        <p:spPr>
          <a:xfrm>
            <a:off x="504771" y="404475"/>
            <a:ext cx="5092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Para tener en cuenta</a:t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●"/>
            </a:pPr>
            <a:r>
              <a:rPr lang="es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No hay datos perfectos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Tipo de datos a publicar</a:t>
            </a:r>
            <a:endParaRPr sz="1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Autores, colaboradores, organizaciones y roles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Licencia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●"/>
            </a:pPr>
            <a:r>
              <a:rPr lang="es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El contexto de los datos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Nodo/Red a la que hago parte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Última (Primera) revisión de la calidad de los datos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8"/>
          <p:cNvSpPr txBox="1"/>
          <p:nvPr/>
        </p:nvSpPr>
        <p:spPr>
          <a:xfrm>
            <a:off x="3072000" y="4378113"/>
            <a:ext cx="3000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Guía de acceso abierto del SiB Colombia: http://repository.humboldt.org.co/bitstream/handle/20.500.11761/35015/abc-sibcolombia.pdf?sequence=1&amp;isAllowed=y</a:t>
            </a:r>
            <a:endParaRPr sz="900"/>
          </a:p>
        </p:txBody>
      </p:sp>
      <p:pic>
        <p:nvPicPr>
          <p:cNvPr id="728" name="Google Shape;728;p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94022" y="1198398"/>
            <a:ext cx="1769378" cy="6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6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42262" y="2031412"/>
            <a:ext cx="1672900" cy="5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6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794025" y="365400"/>
            <a:ext cx="1769374" cy="623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peta" id="229" name="Google Shape;22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719" y="2439532"/>
            <a:ext cx="308827" cy="30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2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8555" y="665321"/>
            <a:ext cx="3744404" cy="179321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2"/>
          <p:cNvSpPr txBox="1"/>
          <p:nvPr/>
        </p:nvSpPr>
        <p:spPr>
          <a:xfrm>
            <a:off x="129484" y="4043738"/>
            <a:ext cx="30333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NET</a:t>
            </a:r>
            <a:r>
              <a:rPr lang="es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tiqueta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8776" y="445406"/>
            <a:ext cx="800850" cy="17981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2"/>
          <p:cNvSpPr txBox="1"/>
          <p:nvPr/>
        </p:nvSpPr>
        <p:spPr>
          <a:xfrm>
            <a:off x="3292212" y="2411682"/>
            <a:ext cx="55365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s"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s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 sz="1100"/>
          </a:p>
          <a:p>
            <a:pPr indent="-1397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 finalizar la charla, use la función </a:t>
            </a:r>
            <a:r>
              <a:rPr lang="es"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s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para realizar sus preguntas al ponente.</a:t>
            </a:r>
            <a:endParaRPr sz="1100"/>
          </a:p>
          <a:p>
            <a:pPr indent="-1397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chat.</a:t>
            </a: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descr="Carpeta" id="236" name="Google Shape;236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27941" y="2451896"/>
            <a:ext cx="308827" cy="30882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2"/>
          <p:cNvSpPr txBox="1"/>
          <p:nvPr/>
        </p:nvSpPr>
        <p:spPr>
          <a:xfrm>
            <a:off x="3162779" y="2487068"/>
            <a:ext cx="180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endParaRPr sz="1100"/>
          </a:p>
        </p:txBody>
      </p:sp>
      <p:pic>
        <p:nvPicPr>
          <p:cNvPr descr="Mano levantada" id="238" name="Google Shape;238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73161" y="3132680"/>
            <a:ext cx="312833" cy="312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t RTL" id="239" name="Google Shape;239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5574" y="3945229"/>
            <a:ext cx="307479" cy="307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42"/>
          <p:cNvCxnSpPr/>
          <p:nvPr/>
        </p:nvCxnSpPr>
        <p:spPr>
          <a:xfrm flipH="1">
            <a:off x="3145768" y="3945229"/>
            <a:ext cx="291000" cy="29130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Reseña de cliente RTL" id="241" name="Google Shape;241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4657" y="1273157"/>
            <a:ext cx="1890000" cy="18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785" y="576304"/>
            <a:ext cx="7852385" cy="366984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69"/>
          <p:cNvSpPr txBox="1"/>
          <p:nvPr/>
        </p:nvSpPr>
        <p:spPr>
          <a:xfrm>
            <a:off x="-291671" y="4306953"/>
            <a:ext cx="3693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Preparación de los datos y metadatos</a:t>
            </a:r>
            <a:endParaRPr sz="1100"/>
          </a:p>
        </p:txBody>
      </p:sp>
      <p:sp>
        <p:nvSpPr>
          <p:cNvPr id="738" name="Google Shape;738;p69"/>
          <p:cNvSpPr txBox="1"/>
          <p:nvPr/>
        </p:nvSpPr>
        <p:spPr>
          <a:xfrm>
            <a:off x="1151393" y="3232578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739" name="Google Shape;739;p69"/>
          <p:cNvSpPr txBox="1"/>
          <p:nvPr/>
        </p:nvSpPr>
        <p:spPr>
          <a:xfrm>
            <a:off x="1759208" y="2378248"/>
            <a:ext cx="1215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metadatos</a:t>
            </a:r>
            <a:endParaRPr sz="1100"/>
          </a:p>
        </p:txBody>
      </p:sp>
      <p:sp>
        <p:nvSpPr>
          <p:cNvPr id="740" name="Google Shape;740;p69"/>
          <p:cNvSpPr txBox="1"/>
          <p:nvPr/>
        </p:nvSpPr>
        <p:spPr>
          <a:xfrm>
            <a:off x="1151412" y="3381154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</a:t>
            </a:r>
            <a:endParaRPr sz="1100"/>
          </a:p>
        </p:txBody>
      </p:sp>
      <p:sp>
        <p:nvSpPr>
          <p:cNvPr id="741" name="Google Shape;741;p69"/>
          <p:cNvSpPr txBox="1"/>
          <p:nvPr/>
        </p:nvSpPr>
        <p:spPr>
          <a:xfrm>
            <a:off x="1613343" y="2081137"/>
            <a:ext cx="1362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742" name="Google Shape;742;p69"/>
          <p:cNvSpPr txBox="1"/>
          <p:nvPr/>
        </p:nvSpPr>
        <p:spPr>
          <a:xfrm>
            <a:off x="1005542" y="3003542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Carga de datos…</a:t>
            </a:r>
            <a:endParaRPr sz="1100"/>
          </a:p>
        </p:txBody>
      </p:sp>
      <p:sp>
        <p:nvSpPr>
          <p:cNvPr id="743" name="Google Shape;743;p69"/>
          <p:cNvSpPr txBox="1"/>
          <p:nvPr/>
        </p:nvSpPr>
        <p:spPr>
          <a:xfrm>
            <a:off x="3285139" y="2318779"/>
            <a:ext cx="469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IPT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4" name="Google Shape;744;p69"/>
          <p:cNvSpPr txBox="1"/>
          <p:nvPr/>
        </p:nvSpPr>
        <p:spPr>
          <a:xfrm>
            <a:off x="4147630" y="3711785"/>
            <a:ext cx="838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Artículo de datos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eriódico" id="745" name="Google Shape;745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6094" y="3745862"/>
            <a:ext cx="342765" cy="34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2180" y="1285698"/>
            <a:ext cx="654109" cy="32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9"/>
          <p:cNvPicPr preferRelativeResize="0"/>
          <p:nvPr/>
        </p:nvPicPr>
        <p:blipFill rotWithShape="1">
          <a:blip r:embed="rId6">
            <a:alphaModFix/>
          </a:blip>
          <a:srcRect b="-15194" l="0" r="59128" t="0"/>
          <a:stretch/>
        </p:blipFill>
        <p:spPr>
          <a:xfrm>
            <a:off x="7463368" y="3448734"/>
            <a:ext cx="607670" cy="25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9"/>
          <p:cNvPicPr preferRelativeResize="0"/>
          <p:nvPr/>
        </p:nvPicPr>
        <p:blipFill rotWithShape="1">
          <a:blip r:embed="rId7">
            <a:alphaModFix/>
          </a:blip>
          <a:srcRect b="0" l="0" r="45899" t="0"/>
          <a:stretch/>
        </p:blipFill>
        <p:spPr>
          <a:xfrm>
            <a:off x="7391786" y="2380315"/>
            <a:ext cx="716594" cy="271471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9"/>
          <p:cNvSpPr txBox="1"/>
          <p:nvPr/>
        </p:nvSpPr>
        <p:spPr>
          <a:xfrm>
            <a:off x="7141564" y="4001628"/>
            <a:ext cx="1215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Portales de datos</a:t>
            </a:r>
            <a:endParaRPr sz="1100"/>
          </a:p>
        </p:txBody>
      </p:sp>
      <p:sp>
        <p:nvSpPr>
          <p:cNvPr id="750" name="Google Shape;750;p69"/>
          <p:cNvSpPr txBox="1"/>
          <p:nvPr/>
        </p:nvSpPr>
        <p:spPr>
          <a:xfrm>
            <a:off x="5076298" y="2213069"/>
            <a:ext cx="716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indexación</a:t>
            </a:r>
            <a:endParaRPr sz="1100"/>
          </a:p>
        </p:txBody>
      </p:sp>
      <p:sp>
        <p:nvSpPr>
          <p:cNvPr id="751" name="Google Shape;751;p69"/>
          <p:cNvSpPr txBox="1"/>
          <p:nvPr/>
        </p:nvSpPr>
        <p:spPr>
          <a:xfrm>
            <a:off x="3695251" y="3002017"/>
            <a:ext cx="764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manuscrito</a:t>
            </a:r>
            <a:endParaRPr sz="1100"/>
          </a:p>
        </p:txBody>
      </p:sp>
      <p:sp>
        <p:nvSpPr>
          <p:cNvPr id="752" name="Google Shape;752;p69"/>
          <p:cNvSpPr txBox="1"/>
          <p:nvPr/>
        </p:nvSpPr>
        <p:spPr>
          <a:xfrm>
            <a:off x="4086426" y="4225274"/>
            <a:ext cx="1428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Revistas indexadas</a:t>
            </a:r>
            <a:endParaRPr sz="1100"/>
          </a:p>
        </p:txBody>
      </p:sp>
      <p:sp>
        <p:nvSpPr>
          <p:cNvPr id="753" name="Google Shape;753;p69"/>
          <p:cNvSpPr txBox="1"/>
          <p:nvPr/>
        </p:nvSpPr>
        <p:spPr>
          <a:xfrm>
            <a:off x="3055235" y="1630047"/>
            <a:ext cx="1428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Integración y publicación</a:t>
            </a:r>
            <a:endParaRPr sz="1100"/>
          </a:p>
        </p:txBody>
      </p:sp>
      <p:pic>
        <p:nvPicPr>
          <p:cNvPr descr="Programador" id="754" name="Google Shape;754;p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9062" y="2240349"/>
            <a:ext cx="253915" cy="253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ave" id="755" name="Google Shape;755;p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3647" y="2519026"/>
            <a:ext cx="233828" cy="233828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69"/>
          <p:cNvSpPr/>
          <p:nvPr/>
        </p:nvSpPr>
        <p:spPr>
          <a:xfrm>
            <a:off x="3117916" y="2842181"/>
            <a:ext cx="2675100" cy="16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69"/>
          <p:cNvSpPr/>
          <p:nvPr/>
        </p:nvSpPr>
        <p:spPr>
          <a:xfrm>
            <a:off x="4366225" y="542324"/>
            <a:ext cx="4253400" cy="36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69"/>
          <p:cNvSpPr/>
          <p:nvPr/>
        </p:nvSpPr>
        <p:spPr>
          <a:xfrm>
            <a:off x="885904" y="998171"/>
            <a:ext cx="3686100" cy="189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9" name="Google Shape;759;p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5125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9"/>
          <p:cNvSpPr/>
          <p:nvPr/>
        </p:nvSpPr>
        <p:spPr>
          <a:xfrm>
            <a:off x="6105575" y="6274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761" name="Google Shape;761;p69"/>
          <p:cNvSpPr txBox="1"/>
          <p:nvPr/>
        </p:nvSpPr>
        <p:spPr>
          <a:xfrm>
            <a:off x="5906546" y="3945044"/>
            <a:ext cx="3033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Metadatos</a:t>
            </a:r>
            <a:endParaRPr sz="1100"/>
          </a:p>
        </p:txBody>
      </p:sp>
      <p:pic>
        <p:nvPicPr>
          <p:cNvPr id="762" name="Google Shape;762;p6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40153" y="3004954"/>
            <a:ext cx="654126" cy="883183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69"/>
          <p:cNvSpPr txBox="1"/>
          <p:nvPr/>
        </p:nvSpPr>
        <p:spPr>
          <a:xfrm>
            <a:off x="2270375" y="4606250"/>
            <a:ext cx="409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Laboratorio de documentacion de metadatos: </a:t>
            </a:r>
            <a:r>
              <a:rPr lang="es" sz="6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12"/>
              </a:rPr>
              <a:t>https://biodiversidad.co/formacion/laboratorios/IPT_Metadatos</a:t>
            </a:r>
            <a:endParaRPr sz="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64" name="Google Shape;764;p69"/>
          <p:cNvSpPr txBox="1"/>
          <p:nvPr/>
        </p:nvSpPr>
        <p:spPr>
          <a:xfrm>
            <a:off x="504771" y="404475"/>
            <a:ext cx="5092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Para tener en cuenta</a:t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●"/>
            </a:pPr>
            <a:r>
              <a:rPr lang="es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No hay datos perfectos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Tipo de datos a publicar</a:t>
            </a:r>
            <a:endParaRPr sz="1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Autores, colaboradores, organizaciones y roles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Licencia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●"/>
            </a:pPr>
            <a:r>
              <a:rPr lang="es" sz="16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El contexto de los datos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Nodo/Red a la que hago parte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Última (Primera) revisión de la calidad de los datos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785" y="576304"/>
            <a:ext cx="7852385" cy="3669846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70"/>
          <p:cNvSpPr txBox="1"/>
          <p:nvPr/>
        </p:nvSpPr>
        <p:spPr>
          <a:xfrm>
            <a:off x="-291671" y="4306953"/>
            <a:ext cx="3693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Preparación de los datos y metadatos</a:t>
            </a:r>
            <a:endParaRPr sz="1100"/>
          </a:p>
        </p:txBody>
      </p:sp>
      <p:sp>
        <p:nvSpPr>
          <p:cNvPr id="772" name="Google Shape;772;p70"/>
          <p:cNvSpPr txBox="1"/>
          <p:nvPr/>
        </p:nvSpPr>
        <p:spPr>
          <a:xfrm>
            <a:off x="1151393" y="3232578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773" name="Google Shape;773;p70"/>
          <p:cNvSpPr txBox="1"/>
          <p:nvPr/>
        </p:nvSpPr>
        <p:spPr>
          <a:xfrm>
            <a:off x="1759208" y="2378248"/>
            <a:ext cx="1215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metadatos</a:t>
            </a:r>
            <a:endParaRPr sz="1100"/>
          </a:p>
        </p:txBody>
      </p:sp>
      <p:sp>
        <p:nvSpPr>
          <p:cNvPr id="774" name="Google Shape;774;p70"/>
          <p:cNvSpPr txBox="1"/>
          <p:nvPr/>
        </p:nvSpPr>
        <p:spPr>
          <a:xfrm>
            <a:off x="1151412" y="3381154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</a:t>
            </a:r>
            <a:endParaRPr sz="1100"/>
          </a:p>
        </p:txBody>
      </p:sp>
      <p:sp>
        <p:nvSpPr>
          <p:cNvPr id="775" name="Google Shape;775;p70"/>
          <p:cNvSpPr txBox="1"/>
          <p:nvPr/>
        </p:nvSpPr>
        <p:spPr>
          <a:xfrm>
            <a:off x="1613343" y="2081137"/>
            <a:ext cx="1362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776" name="Google Shape;776;p70"/>
          <p:cNvSpPr txBox="1"/>
          <p:nvPr/>
        </p:nvSpPr>
        <p:spPr>
          <a:xfrm>
            <a:off x="1005542" y="3003542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Carga de datos…</a:t>
            </a:r>
            <a:endParaRPr sz="1100"/>
          </a:p>
        </p:txBody>
      </p:sp>
      <p:sp>
        <p:nvSpPr>
          <p:cNvPr id="777" name="Google Shape;777;p70"/>
          <p:cNvSpPr txBox="1"/>
          <p:nvPr/>
        </p:nvSpPr>
        <p:spPr>
          <a:xfrm>
            <a:off x="3285139" y="2318779"/>
            <a:ext cx="469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IPT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70"/>
          <p:cNvSpPr txBox="1"/>
          <p:nvPr/>
        </p:nvSpPr>
        <p:spPr>
          <a:xfrm>
            <a:off x="4147630" y="3711785"/>
            <a:ext cx="838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Artículo de datos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eriódico" id="779" name="Google Shape;779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6094" y="3745862"/>
            <a:ext cx="342765" cy="34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2180" y="1285698"/>
            <a:ext cx="654109" cy="32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70"/>
          <p:cNvPicPr preferRelativeResize="0"/>
          <p:nvPr/>
        </p:nvPicPr>
        <p:blipFill rotWithShape="1">
          <a:blip r:embed="rId6">
            <a:alphaModFix/>
          </a:blip>
          <a:srcRect b="-15194" l="0" r="59128" t="0"/>
          <a:stretch/>
        </p:blipFill>
        <p:spPr>
          <a:xfrm>
            <a:off x="7463368" y="3448734"/>
            <a:ext cx="607670" cy="25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70"/>
          <p:cNvPicPr preferRelativeResize="0"/>
          <p:nvPr/>
        </p:nvPicPr>
        <p:blipFill rotWithShape="1">
          <a:blip r:embed="rId7">
            <a:alphaModFix/>
          </a:blip>
          <a:srcRect b="0" l="0" r="45899" t="0"/>
          <a:stretch/>
        </p:blipFill>
        <p:spPr>
          <a:xfrm>
            <a:off x="7391786" y="2380315"/>
            <a:ext cx="716594" cy="271471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70"/>
          <p:cNvSpPr txBox="1"/>
          <p:nvPr/>
        </p:nvSpPr>
        <p:spPr>
          <a:xfrm>
            <a:off x="7141564" y="4001628"/>
            <a:ext cx="1215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Portales de datos</a:t>
            </a:r>
            <a:endParaRPr sz="1100"/>
          </a:p>
        </p:txBody>
      </p:sp>
      <p:sp>
        <p:nvSpPr>
          <p:cNvPr id="784" name="Google Shape;784;p70"/>
          <p:cNvSpPr txBox="1"/>
          <p:nvPr/>
        </p:nvSpPr>
        <p:spPr>
          <a:xfrm>
            <a:off x="5076298" y="2213069"/>
            <a:ext cx="716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indexación</a:t>
            </a:r>
            <a:endParaRPr sz="1100"/>
          </a:p>
        </p:txBody>
      </p:sp>
      <p:sp>
        <p:nvSpPr>
          <p:cNvPr id="785" name="Google Shape;785;p70"/>
          <p:cNvSpPr txBox="1"/>
          <p:nvPr/>
        </p:nvSpPr>
        <p:spPr>
          <a:xfrm>
            <a:off x="3695251" y="3002017"/>
            <a:ext cx="764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manuscrito</a:t>
            </a:r>
            <a:endParaRPr sz="1100"/>
          </a:p>
        </p:txBody>
      </p:sp>
      <p:sp>
        <p:nvSpPr>
          <p:cNvPr id="786" name="Google Shape;786;p70"/>
          <p:cNvSpPr txBox="1"/>
          <p:nvPr/>
        </p:nvSpPr>
        <p:spPr>
          <a:xfrm>
            <a:off x="4086426" y="4225274"/>
            <a:ext cx="1428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Revistas indexadas</a:t>
            </a:r>
            <a:endParaRPr sz="1100"/>
          </a:p>
        </p:txBody>
      </p:sp>
      <p:sp>
        <p:nvSpPr>
          <p:cNvPr id="787" name="Google Shape;787;p70"/>
          <p:cNvSpPr txBox="1"/>
          <p:nvPr/>
        </p:nvSpPr>
        <p:spPr>
          <a:xfrm>
            <a:off x="3055235" y="1630047"/>
            <a:ext cx="1428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Integración y publicación</a:t>
            </a:r>
            <a:endParaRPr sz="1100"/>
          </a:p>
        </p:txBody>
      </p:sp>
      <p:pic>
        <p:nvPicPr>
          <p:cNvPr descr="Programador" id="788" name="Google Shape;788;p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9062" y="2240349"/>
            <a:ext cx="253915" cy="253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ave" id="789" name="Google Shape;789;p7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3647" y="2519026"/>
            <a:ext cx="233828" cy="233828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70"/>
          <p:cNvSpPr/>
          <p:nvPr/>
        </p:nvSpPr>
        <p:spPr>
          <a:xfrm>
            <a:off x="3117916" y="2842181"/>
            <a:ext cx="2675100" cy="16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70"/>
          <p:cNvSpPr/>
          <p:nvPr/>
        </p:nvSpPr>
        <p:spPr>
          <a:xfrm>
            <a:off x="4366225" y="542324"/>
            <a:ext cx="4253400" cy="36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70"/>
          <p:cNvSpPr/>
          <p:nvPr/>
        </p:nvSpPr>
        <p:spPr>
          <a:xfrm>
            <a:off x="885904" y="998171"/>
            <a:ext cx="3686100" cy="189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3" name="Google Shape;793;p7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5125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70"/>
          <p:cNvSpPr/>
          <p:nvPr/>
        </p:nvSpPr>
        <p:spPr>
          <a:xfrm>
            <a:off x="6105575" y="6274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795" name="Google Shape;795;p70"/>
          <p:cNvSpPr txBox="1"/>
          <p:nvPr/>
        </p:nvSpPr>
        <p:spPr>
          <a:xfrm>
            <a:off x="5906546" y="3945044"/>
            <a:ext cx="3033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Nodos</a:t>
            </a:r>
            <a:endParaRPr sz="1100"/>
          </a:p>
        </p:txBody>
      </p:sp>
      <p:pic>
        <p:nvPicPr>
          <p:cNvPr id="796" name="Google Shape;796;p70"/>
          <p:cNvPicPr preferRelativeResize="0"/>
          <p:nvPr/>
        </p:nvPicPr>
        <p:blipFill rotWithShape="1">
          <a:blip r:embed="rId11">
            <a:alphaModFix/>
          </a:blip>
          <a:srcRect b="16001" l="11631" r="10200" t="15203"/>
          <a:stretch/>
        </p:blipFill>
        <p:spPr>
          <a:xfrm rot="-5400000">
            <a:off x="4910550" y="586951"/>
            <a:ext cx="5449149" cy="28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70"/>
          <p:cNvSpPr txBox="1"/>
          <p:nvPr/>
        </p:nvSpPr>
        <p:spPr>
          <a:xfrm>
            <a:off x="504771" y="404475"/>
            <a:ext cx="5092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Para tener en cuenta</a:t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●"/>
            </a:pPr>
            <a:r>
              <a:rPr lang="es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No hay datos perfectos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Tipo de datos a publicar</a:t>
            </a:r>
            <a:endParaRPr sz="1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Autores, colaboradores, organizaciones y roles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Licencia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●"/>
            </a:pPr>
            <a:r>
              <a:rPr lang="es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El contexto de los datos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Nodo/Red a la que hago parte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Última (Primera) revisión de la calidad de los datos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785" y="576304"/>
            <a:ext cx="7852385" cy="3669846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71"/>
          <p:cNvSpPr txBox="1"/>
          <p:nvPr/>
        </p:nvSpPr>
        <p:spPr>
          <a:xfrm>
            <a:off x="-291671" y="4306953"/>
            <a:ext cx="3693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Preparación de los datos y metadatos</a:t>
            </a:r>
            <a:endParaRPr sz="1100"/>
          </a:p>
        </p:txBody>
      </p:sp>
      <p:sp>
        <p:nvSpPr>
          <p:cNvPr id="805" name="Google Shape;805;p71"/>
          <p:cNvSpPr txBox="1"/>
          <p:nvPr/>
        </p:nvSpPr>
        <p:spPr>
          <a:xfrm>
            <a:off x="1151393" y="3232578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806" name="Google Shape;806;p71"/>
          <p:cNvSpPr txBox="1"/>
          <p:nvPr/>
        </p:nvSpPr>
        <p:spPr>
          <a:xfrm>
            <a:off x="1759208" y="2378248"/>
            <a:ext cx="1215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metadatos</a:t>
            </a:r>
            <a:endParaRPr sz="1100"/>
          </a:p>
        </p:txBody>
      </p:sp>
      <p:sp>
        <p:nvSpPr>
          <p:cNvPr id="807" name="Google Shape;807;p71"/>
          <p:cNvSpPr txBox="1"/>
          <p:nvPr/>
        </p:nvSpPr>
        <p:spPr>
          <a:xfrm>
            <a:off x="1151412" y="3381154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</a:t>
            </a:r>
            <a:endParaRPr sz="1100"/>
          </a:p>
        </p:txBody>
      </p:sp>
      <p:sp>
        <p:nvSpPr>
          <p:cNvPr id="808" name="Google Shape;808;p71"/>
          <p:cNvSpPr txBox="1"/>
          <p:nvPr/>
        </p:nvSpPr>
        <p:spPr>
          <a:xfrm>
            <a:off x="1613343" y="2081137"/>
            <a:ext cx="1362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809" name="Google Shape;809;p71"/>
          <p:cNvSpPr txBox="1"/>
          <p:nvPr/>
        </p:nvSpPr>
        <p:spPr>
          <a:xfrm>
            <a:off x="1005542" y="3003542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Carga de datos…</a:t>
            </a:r>
            <a:endParaRPr sz="1100"/>
          </a:p>
        </p:txBody>
      </p:sp>
      <p:sp>
        <p:nvSpPr>
          <p:cNvPr id="810" name="Google Shape;810;p71"/>
          <p:cNvSpPr txBox="1"/>
          <p:nvPr/>
        </p:nvSpPr>
        <p:spPr>
          <a:xfrm>
            <a:off x="3285139" y="2318779"/>
            <a:ext cx="469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IPT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1" name="Google Shape;811;p71"/>
          <p:cNvSpPr txBox="1"/>
          <p:nvPr/>
        </p:nvSpPr>
        <p:spPr>
          <a:xfrm>
            <a:off x="4147630" y="3711785"/>
            <a:ext cx="838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Artículo de datos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eriódico" id="812" name="Google Shape;812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6094" y="3745862"/>
            <a:ext cx="342765" cy="34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2180" y="1285698"/>
            <a:ext cx="654109" cy="32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71"/>
          <p:cNvPicPr preferRelativeResize="0"/>
          <p:nvPr/>
        </p:nvPicPr>
        <p:blipFill rotWithShape="1">
          <a:blip r:embed="rId6">
            <a:alphaModFix/>
          </a:blip>
          <a:srcRect b="-15194" l="0" r="59128" t="0"/>
          <a:stretch/>
        </p:blipFill>
        <p:spPr>
          <a:xfrm>
            <a:off x="7463368" y="3448734"/>
            <a:ext cx="607670" cy="25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71"/>
          <p:cNvPicPr preferRelativeResize="0"/>
          <p:nvPr/>
        </p:nvPicPr>
        <p:blipFill rotWithShape="1">
          <a:blip r:embed="rId7">
            <a:alphaModFix/>
          </a:blip>
          <a:srcRect b="0" l="0" r="45899" t="0"/>
          <a:stretch/>
        </p:blipFill>
        <p:spPr>
          <a:xfrm>
            <a:off x="7391786" y="2380315"/>
            <a:ext cx="716594" cy="271471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71"/>
          <p:cNvSpPr txBox="1"/>
          <p:nvPr/>
        </p:nvSpPr>
        <p:spPr>
          <a:xfrm>
            <a:off x="7141564" y="4001628"/>
            <a:ext cx="1215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Portales de datos</a:t>
            </a:r>
            <a:endParaRPr sz="1100"/>
          </a:p>
        </p:txBody>
      </p:sp>
      <p:sp>
        <p:nvSpPr>
          <p:cNvPr id="817" name="Google Shape;817;p71"/>
          <p:cNvSpPr txBox="1"/>
          <p:nvPr/>
        </p:nvSpPr>
        <p:spPr>
          <a:xfrm>
            <a:off x="5076298" y="2213069"/>
            <a:ext cx="716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indexación</a:t>
            </a:r>
            <a:endParaRPr sz="1100"/>
          </a:p>
        </p:txBody>
      </p:sp>
      <p:sp>
        <p:nvSpPr>
          <p:cNvPr id="818" name="Google Shape;818;p71"/>
          <p:cNvSpPr txBox="1"/>
          <p:nvPr/>
        </p:nvSpPr>
        <p:spPr>
          <a:xfrm>
            <a:off x="3695251" y="3002017"/>
            <a:ext cx="764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manuscrito</a:t>
            </a:r>
            <a:endParaRPr sz="1100"/>
          </a:p>
        </p:txBody>
      </p:sp>
      <p:sp>
        <p:nvSpPr>
          <p:cNvPr id="819" name="Google Shape;819;p71"/>
          <p:cNvSpPr txBox="1"/>
          <p:nvPr/>
        </p:nvSpPr>
        <p:spPr>
          <a:xfrm>
            <a:off x="4086426" y="4225274"/>
            <a:ext cx="1428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Revistas indexadas</a:t>
            </a:r>
            <a:endParaRPr sz="1100"/>
          </a:p>
        </p:txBody>
      </p:sp>
      <p:sp>
        <p:nvSpPr>
          <p:cNvPr id="820" name="Google Shape;820;p71"/>
          <p:cNvSpPr txBox="1"/>
          <p:nvPr/>
        </p:nvSpPr>
        <p:spPr>
          <a:xfrm>
            <a:off x="3055235" y="1630047"/>
            <a:ext cx="1428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Integración y publicación</a:t>
            </a:r>
            <a:endParaRPr sz="1100"/>
          </a:p>
        </p:txBody>
      </p:sp>
      <p:pic>
        <p:nvPicPr>
          <p:cNvPr descr="Programador" id="821" name="Google Shape;821;p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9062" y="2240349"/>
            <a:ext cx="253915" cy="253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ave" id="822" name="Google Shape;822;p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3647" y="2519026"/>
            <a:ext cx="233828" cy="233828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71"/>
          <p:cNvSpPr/>
          <p:nvPr/>
        </p:nvSpPr>
        <p:spPr>
          <a:xfrm>
            <a:off x="3117916" y="2842181"/>
            <a:ext cx="2675100" cy="16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71"/>
          <p:cNvSpPr/>
          <p:nvPr/>
        </p:nvSpPr>
        <p:spPr>
          <a:xfrm>
            <a:off x="4366225" y="542324"/>
            <a:ext cx="4253400" cy="36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71"/>
          <p:cNvSpPr/>
          <p:nvPr/>
        </p:nvSpPr>
        <p:spPr>
          <a:xfrm>
            <a:off x="885904" y="998171"/>
            <a:ext cx="3686100" cy="189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6" name="Google Shape;826;p7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5125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71"/>
          <p:cNvSpPr/>
          <p:nvPr/>
        </p:nvSpPr>
        <p:spPr>
          <a:xfrm>
            <a:off x="6105575" y="6274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828" name="Google Shape;828;p71"/>
          <p:cNvSpPr txBox="1"/>
          <p:nvPr/>
        </p:nvSpPr>
        <p:spPr>
          <a:xfrm>
            <a:off x="5906546" y="3945044"/>
            <a:ext cx="3033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Nodos</a:t>
            </a:r>
            <a:endParaRPr sz="1100"/>
          </a:p>
        </p:txBody>
      </p:sp>
      <p:pic>
        <p:nvPicPr>
          <p:cNvPr id="829" name="Google Shape;829;p71"/>
          <p:cNvPicPr preferRelativeResize="0"/>
          <p:nvPr/>
        </p:nvPicPr>
        <p:blipFill rotWithShape="1">
          <a:blip r:embed="rId11">
            <a:alphaModFix/>
          </a:blip>
          <a:srcRect b="16001" l="11631" r="10200" t="15203"/>
          <a:stretch/>
        </p:blipFill>
        <p:spPr>
          <a:xfrm rot="-5400000">
            <a:off x="4910550" y="586951"/>
            <a:ext cx="5449149" cy="28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71"/>
          <p:cNvSpPr txBox="1"/>
          <p:nvPr/>
        </p:nvSpPr>
        <p:spPr>
          <a:xfrm>
            <a:off x="504775" y="404475"/>
            <a:ext cx="5326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Para tener en cuenta</a:t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●"/>
            </a:pPr>
            <a:r>
              <a:rPr lang="es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No hay datos perfectos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Tipo de datos a publicar</a:t>
            </a:r>
            <a:endParaRPr sz="1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Autores, colaboradores, organizaciones y roles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Licencia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●"/>
            </a:pPr>
            <a:r>
              <a:rPr lang="es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El contexto de los datos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Nodo/Red a la que hago parte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Última (Primera) revisión de la calidad de los datos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72"/>
          <p:cNvSpPr/>
          <p:nvPr/>
        </p:nvSpPr>
        <p:spPr>
          <a:xfrm>
            <a:off x="6110700" y="10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72"/>
          <p:cNvSpPr txBox="1"/>
          <p:nvPr/>
        </p:nvSpPr>
        <p:spPr>
          <a:xfrm>
            <a:off x="6110709" y="3672319"/>
            <a:ext cx="30333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Generalizaciones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73"/>
          <p:cNvSpPr/>
          <p:nvPr/>
        </p:nvSpPr>
        <p:spPr>
          <a:xfrm>
            <a:off x="6110700" y="10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73"/>
          <p:cNvSpPr txBox="1"/>
          <p:nvPr/>
        </p:nvSpPr>
        <p:spPr>
          <a:xfrm>
            <a:off x="6110709" y="3672319"/>
            <a:ext cx="30333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Generalizaciones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 Sensibles</a:t>
            </a:r>
            <a:endParaRPr sz="29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74"/>
          <p:cNvSpPr/>
          <p:nvPr/>
        </p:nvSpPr>
        <p:spPr>
          <a:xfrm>
            <a:off x="6110700" y="10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74"/>
          <p:cNvSpPr txBox="1"/>
          <p:nvPr/>
        </p:nvSpPr>
        <p:spPr>
          <a:xfrm>
            <a:off x="6110709" y="3672319"/>
            <a:ext cx="30333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Generalizaciones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 Sensibles</a:t>
            </a:r>
            <a:endParaRPr sz="29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855" name="Google Shape;85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900" y="707775"/>
            <a:ext cx="2124474" cy="26660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6" name="Google Shape;856;p74"/>
          <p:cNvSpPr txBox="1"/>
          <p:nvPr/>
        </p:nvSpPr>
        <p:spPr>
          <a:xfrm>
            <a:off x="40575" y="4496725"/>
            <a:ext cx="58254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Current Best Practices for Generalizing Sensitive Species Occurrence Data: </a:t>
            </a:r>
            <a:r>
              <a:rPr lang="es" sz="7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5"/>
              </a:rPr>
              <a:t>https://docs.gbif.org/sensitive-species-best-practices/master/en/</a:t>
            </a:r>
            <a:endParaRPr sz="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57" name="Google Shape;857;p74"/>
          <p:cNvSpPr txBox="1"/>
          <p:nvPr/>
        </p:nvSpPr>
        <p:spPr>
          <a:xfrm>
            <a:off x="100775" y="112300"/>
            <a:ext cx="5825400" cy="4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oboto Thin"/>
              <a:buAutoNum type="arabicPeriod"/>
            </a:pPr>
            <a:r>
              <a:rPr lang="es" sz="1100">
                <a:latin typeface="Roboto Thin"/>
                <a:ea typeface="Roboto Thin"/>
                <a:cs typeface="Roboto Thin"/>
                <a:sym typeface="Roboto Thin"/>
              </a:rPr>
              <a:t>La gestión de datos sensibles es parte integral </a:t>
            </a: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de la gestión ética de datos. 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Thin"/>
              <a:buAutoNum type="arabicPeriod"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Siempre que sea posible, </a:t>
            </a:r>
            <a:r>
              <a:rPr lang="es" sz="1100">
                <a:latin typeface="Roboto Thin"/>
                <a:ea typeface="Roboto Thin"/>
                <a:cs typeface="Roboto Thin"/>
                <a:sym typeface="Roboto Thin"/>
              </a:rPr>
              <a:t>la información medioambiental debería </a:t>
            </a: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estar disponible </a:t>
            </a:r>
            <a:r>
              <a:rPr lang="es" sz="1100">
                <a:latin typeface="Roboto Thin"/>
                <a:ea typeface="Roboto Thin"/>
                <a:cs typeface="Roboto Thin"/>
                <a:sym typeface="Roboto Thin"/>
              </a:rPr>
              <a:t>gratuitamente para todos. En general, esto </a:t>
            </a: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beneficia al medio ambiente</a:t>
            </a:r>
            <a:r>
              <a:rPr lang="es" sz="1100">
                <a:latin typeface="Roboto Thin"/>
                <a:ea typeface="Roboto Thin"/>
                <a:cs typeface="Roboto Thin"/>
                <a:sym typeface="Roboto Thin"/>
              </a:rPr>
              <a:t> al aumentar la conciencia, permitir una mejor toma de decisiones y reducir el riesgo de daños. </a:t>
            </a:r>
            <a:endParaRPr sz="11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Thin"/>
              <a:ea typeface="Roboto Thin"/>
              <a:cs typeface="Roboto Thin"/>
              <a:sym typeface="Roboto Thi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Thin"/>
              <a:buAutoNum type="arabicPeriod"/>
            </a:pPr>
            <a:r>
              <a:rPr lang="es" sz="1100">
                <a:latin typeface="Roboto Thin"/>
                <a:ea typeface="Roboto Thin"/>
                <a:cs typeface="Roboto Thin"/>
                <a:sym typeface="Roboto Thin"/>
              </a:rPr>
              <a:t>La divulgación pública de información </a:t>
            </a: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a veces puede resultar en daños ambientales. </a:t>
            </a:r>
            <a:r>
              <a:rPr lang="es" sz="1100">
                <a:latin typeface="Roboto Thin"/>
                <a:ea typeface="Roboto Thin"/>
                <a:cs typeface="Roboto Thin"/>
                <a:sym typeface="Roboto Thin"/>
              </a:rPr>
              <a:t>En tales casos, puede ser necesario controlar la disponibilidad de información; aunque la presunción sigue siendo a favor de la liberación y cualquier restricción debe evaluarse y revisarse rigurosamente.</a:t>
            </a:r>
            <a:endParaRPr sz="11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Thin"/>
              <a:ea typeface="Roboto Thin"/>
              <a:cs typeface="Roboto Thin"/>
              <a:sym typeface="Roboto Thi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Thin"/>
              <a:buAutoNum type="arabicPeriod"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Si los datos se van a restringir </a:t>
            </a:r>
            <a:r>
              <a:rPr lang="es" sz="1100">
                <a:latin typeface="Roboto Thin"/>
                <a:ea typeface="Roboto Thin"/>
                <a:cs typeface="Roboto Thin"/>
                <a:sym typeface="Roboto Thin"/>
              </a:rPr>
              <a:t>para su distribución, esto </a:t>
            </a: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solo debe hacerse a una copia </a:t>
            </a:r>
            <a:r>
              <a:rPr lang="es" sz="1100">
                <a:latin typeface="Roboto Thin"/>
                <a:ea typeface="Roboto Thin"/>
                <a:cs typeface="Roboto Thin"/>
                <a:sym typeface="Roboto Thin"/>
              </a:rPr>
              <a:t>de los datos en el momento de su distribución. Los datos nunca deben modificarse, falsificarse o eliminarse del registro almacenado.</a:t>
            </a:r>
            <a:endParaRPr sz="11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Thin"/>
              <a:ea typeface="Roboto Thin"/>
              <a:cs typeface="Roboto Thin"/>
              <a:sym typeface="Roboto Thi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Thin"/>
              <a:buAutoNum type="arabicPeriod"/>
            </a:pP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Cuando los datos están restringidos </a:t>
            </a:r>
            <a:r>
              <a:rPr lang="es" sz="1100">
                <a:latin typeface="Roboto Thin"/>
                <a:ea typeface="Roboto Thin"/>
                <a:cs typeface="Roboto Thin"/>
                <a:sym typeface="Roboto Thin"/>
              </a:rPr>
              <a:t>o generalizados para su distribución (como el nombre de un recolector, información textual de la localidad, etc.), esto d</a:t>
            </a:r>
            <a:r>
              <a:rPr b="1" lang="es" sz="1100">
                <a:latin typeface="Roboto"/>
                <a:ea typeface="Roboto"/>
                <a:cs typeface="Roboto"/>
                <a:sym typeface="Roboto"/>
              </a:rPr>
              <a:t>ebe documentarse</a:t>
            </a:r>
            <a:r>
              <a:rPr lang="es" sz="1100">
                <a:latin typeface="Roboto Thin"/>
                <a:ea typeface="Roboto Thin"/>
                <a:cs typeface="Roboto Thin"/>
                <a:sym typeface="Roboto Thin"/>
              </a:rPr>
              <a:t> reemplazándolo con una redacción adecuada; el campo no debe dejarse en blanco ni ser nulo.  </a:t>
            </a:r>
            <a:endParaRPr sz="1100"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75"/>
          <p:cNvSpPr/>
          <p:nvPr/>
        </p:nvSpPr>
        <p:spPr>
          <a:xfrm>
            <a:off x="6110700" y="10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75"/>
          <p:cNvSpPr txBox="1"/>
          <p:nvPr/>
        </p:nvSpPr>
        <p:spPr>
          <a:xfrm>
            <a:off x="6110709" y="3672319"/>
            <a:ext cx="30333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Generalizaciones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 Sensibles</a:t>
            </a:r>
            <a:endParaRPr sz="29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866" name="Google Shape;86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900" y="707775"/>
            <a:ext cx="2124474" cy="26660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7" name="Google Shape;867;p75"/>
          <p:cNvSpPr txBox="1"/>
          <p:nvPr/>
        </p:nvSpPr>
        <p:spPr>
          <a:xfrm>
            <a:off x="40575" y="4496725"/>
            <a:ext cx="58254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Current Best Practices for Generalizing Sensitive Species Occurrence Data: </a:t>
            </a:r>
            <a:r>
              <a:rPr lang="es" sz="7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5"/>
              </a:rPr>
              <a:t>https://docs.gbif.org/sensitive-species-best-practices/master/en/</a:t>
            </a:r>
            <a:endParaRPr sz="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68" name="Google Shape;868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550" y="459050"/>
            <a:ext cx="4665776" cy="378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76"/>
          <p:cNvSpPr/>
          <p:nvPr/>
        </p:nvSpPr>
        <p:spPr>
          <a:xfrm>
            <a:off x="6110700" y="10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76"/>
          <p:cNvSpPr txBox="1"/>
          <p:nvPr/>
        </p:nvSpPr>
        <p:spPr>
          <a:xfrm>
            <a:off x="6110709" y="3672319"/>
            <a:ext cx="30333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Generalizaciones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 Sensibles</a:t>
            </a:r>
            <a:endParaRPr sz="29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877" name="Google Shape;87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900" y="707775"/>
            <a:ext cx="2124474" cy="26660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8" name="Google Shape;878;p76"/>
          <p:cNvSpPr txBox="1"/>
          <p:nvPr/>
        </p:nvSpPr>
        <p:spPr>
          <a:xfrm>
            <a:off x="40575" y="4496725"/>
            <a:ext cx="58254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Current Best Practices for Generalizing Sensitive Species Occurrence Data: </a:t>
            </a:r>
            <a:r>
              <a:rPr lang="es" sz="7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5"/>
              </a:rPr>
              <a:t>https://docs.gbif.org/sensitive-species-best-practices/master/en/</a:t>
            </a:r>
            <a:endParaRPr sz="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79" name="Google Shape;879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025" y="1088925"/>
            <a:ext cx="5252173" cy="24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77"/>
          <p:cNvPicPr preferRelativeResize="0"/>
          <p:nvPr/>
        </p:nvPicPr>
        <p:blipFill rotWithShape="1">
          <a:blip r:embed="rId3">
            <a:alphaModFix/>
          </a:blip>
          <a:srcRect b="0" l="0" r="46446" t="0"/>
          <a:stretch/>
        </p:blipFill>
        <p:spPr>
          <a:xfrm>
            <a:off x="255176" y="564500"/>
            <a:ext cx="4205073" cy="3669849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77"/>
          <p:cNvSpPr txBox="1"/>
          <p:nvPr/>
        </p:nvSpPr>
        <p:spPr>
          <a:xfrm>
            <a:off x="-619696" y="4276266"/>
            <a:ext cx="3693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Preparación de los datos y metadatos</a:t>
            </a:r>
            <a:endParaRPr sz="1100"/>
          </a:p>
        </p:txBody>
      </p:sp>
      <p:sp>
        <p:nvSpPr>
          <p:cNvPr id="887" name="Google Shape;887;p77"/>
          <p:cNvSpPr txBox="1"/>
          <p:nvPr/>
        </p:nvSpPr>
        <p:spPr>
          <a:xfrm>
            <a:off x="926143" y="3222778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888" name="Google Shape;888;p77"/>
          <p:cNvSpPr txBox="1"/>
          <p:nvPr/>
        </p:nvSpPr>
        <p:spPr>
          <a:xfrm>
            <a:off x="1530608" y="1921048"/>
            <a:ext cx="1215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metadatos</a:t>
            </a:r>
            <a:endParaRPr sz="1100"/>
          </a:p>
        </p:txBody>
      </p:sp>
      <p:sp>
        <p:nvSpPr>
          <p:cNvPr id="889" name="Google Shape;889;p77"/>
          <p:cNvSpPr txBox="1"/>
          <p:nvPr/>
        </p:nvSpPr>
        <p:spPr>
          <a:xfrm>
            <a:off x="922937" y="3391654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</a:t>
            </a:r>
            <a:endParaRPr sz="1100"/>
          </a:p>
        </p:txBody>
      </p:sp>
      <p:sp>
        <p:nvSpPr>
          <p:cNvPr id="890" name="Google Shape;890;p77"/>
          <p:cNvSpPr txBox="1"/>
          <p:nvPr/>
        </p:nvSpPr>
        <p:spPr>
          <a:xfrm>
            <a:off x="1384743" y="1623937"/>
            <a:ext cx="1362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891" name="Google Shape;891;p77"/>
          <p:cNvSpPr txBox="1"/>
          <p:nvPr/>
        </p:nvSpPr>
        <p:spPr>
          <a:xfrm>
            <a:off x="745467" y="2991880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Carga de datos…</a:t>
            </a:r>
            <a:endParaRPr sz="1100"/>
          </a:p>
        </p:txBody>
      </p:sp>
      <p:sp>
        <p:nvSpPr>
          <p:cNvPr id="892" name="Google Shape;892;p77"/>
          <p:cNvSpPr txBox="1"/>
          <p:nvPr/>
        </p:nvSpPr>
        <p:spPr>
          <a:xfrm>
            <a:off x="3056539" y="1861579"/>
            <a:ext cx="469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IPT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77"/>
          <p:cNvSpPr txBox="1"/>
          <p:nvPr/>
        </p:nvSpPr>
        <p:spPr>
          <a:xfrm>
            <a:off x="3919030" y="3254585"/>
            <a:ext cx="838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Artículo de datos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eriódico" id="894" name="Google Shape;89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7494" y="3288662"/>
            <a:ext cx="342765" cy="34276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77"/>
          <p:cNvSpPr txBox="1"/>
          <p:nvPr/>
        </p:nvSpPr>
        <p:spPr>
          <a:xfrm>
            <a:off x="4068773" y="1713144"/>
            <a:ext cx="716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indexación</a:t>
            </a:r>
            <a:endParaRPr sz="1100"/>
          </a:p>
        </p:txBody>
      </p:sp>
      <p:sp>
        <p:nvSpPr>
          <p:cNvPr id="896" name="Google Shape;896;p77"/>
          <p:cNvSpPr txBox="1"/>
          <p:nvPr/>
        </p:nvSpPr>
        <p:spPr>
          <a:xfrm>
            <a:off x="3466651" y="2544817"/>
            <a:ext cx="764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manuscrito</a:t>
            </a:r>
            <a:endParaRPr sz="1100"/>
          </a:p>
        </p:txBody>
      </p:sp>
      <p:sp>
        <p:nvSpPr>
          <p:cNvPr id="897" name="Google Shape;897;p77"/>
          <p:cNvSpPr txBox="1"/>
          <p:nvPr/>
        </p:nvSpPr>
        <p:spPr>
          <a:xfrm>
            <a:off x="3857826" y="3768074"/>
            <a:ext cx="1428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Revistas indexadas</a:t>
            </a:r>
            <a:endParaRPr sz="1100"/>
          </a:p>
        </p:txBody>
      </p:sp>
      <p:sp>
        <p:nvSpPr>
          <p:cNvPr id="898" name="Google Shape;898;p77"/>
          <p:cNvSpPr txBox="1"/>
          <p:nvPr/>
        </p:nvSpPr>
        <p:spPr>
          <a:xfrm>
            <a:off x="2826635" y="1172847"/>
            <a:ext cx="1428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Integración y publicación</a:t>
            </a:r>
            <a:endParaRPr sz="1100"/>
          </a:p>
        </p:txBody>
      </p:sp>
      <p:pic>
        <p:nvPicPr>
          <p:cNvPr descr="Programador" id="899" name="Google Shape;899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0462" y="1783149"/>
            <a:ext cx="253915" cy="253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ave" id="900" name="Google Shape;900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5047" y="2061826"/>
            <a:ext cx="233828" cy="233828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77"/>
          <p:cNvSpPr/>
          <p:nvPr/>
        </p:nvSpPr>
        <p:spPr>
          <a:xfrm>
            <a:off x="2889316" y="2384981"/>
            <a:ext cx="2675100" cy="16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2" name="Google Shape;902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5125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77"/>
          <p:cNvSpPr/>
          <p:nvPr/>
        </p:nvSpPr>
        <p:spPr>
          <a:xfrm>
            <a:off x="4151271" y="1281825"/>
            <a:ext cx="1620000" cy="16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77"/>
          <p:cNvSpPr/>
          <p:nvPr/>
        </p:nvSpPr>
        <p:spPr>
          <a:xfrm>
            <a:off x="6105575" y="6274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pic>
        <p:nvPicPr>
          <p:cNvPr id="905" name="Google Shape;905;p77"/>
          <p:cNvPicPr preferRelativeResize="0"/>
          <p:nvPr/>
        </p:nvPicPr>
        <p:blipFill rotWithShape="1">
          <a:blip r:embed="rId8">
            <a:alphaModFix/>
          </a:blip>
          <a:srcRect b="16001" l="11631" r="10200" t="15203"/>
          <a:stretch/>
        </p:blipFill>
        <p:spPr>
          <a:xfrm rot="-5400000">
            <a:off x="4910550" y="586951"/>
            <a:ext cx="5449149" cy="28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77"/>
          <p:cNvSpPr txBox="1"/>
          <p:nvPr/>
        </p:nvSpPr>
        <p:spPr>
          <a:xfrm>
            <a:off x="5906546" y="3945044"/>
            <a:ext cx="3033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Nodos</a:t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78"/>
          <p:cNvPicPr preferRelativeResize="0"/>
          <p:nvPr/>
        </p:nvPicPr>
        <p:blipFill rotWithShape="1">
          <a:blip r:embed="rId3">
            <a:alphaModFix/>
          </a:blip>
          <a:srcRect b="0" l="0" r="46446" t="0"/>
          <a:stretch/>
        </p:blipFill>
        <p:spPr>
          <a:xfrm>
            <a:off x="255176" y="564500"/>
            <a:ext cx="4205073" cy="3669849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78"/>
          <p:cNvSpPr txBox="1"/>
          <p:nvPr/>
        </p:nvSpPr>
        <p:spPr>
          <a:xfrm>
            <a:off x="-619696" y="4276266"/>
            <a:ext cx="3693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Preparación de los datos y metadatos</a:t>
            </a:r>
            <a:endParaRPr sz="1100"/>
          </a:p>
        </p:txBody>
      </p:sp>
      <p:sp>
        <p:nvSpPr>
          <p:cNvPr id="914" name="Google Shape;914;p78"/>
          <p:cNvSpPr txBox="1"/>
          <p:nvPr/>
        </p:nvSpPr>
        <p:spPr>
          <a:xfrm>
            <a:off x="926143" y="3222778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915" name="Google Shape;915;p78"/>
          <p:cNvSpPr txBox="1"/>
          <p:nvPr/>
        </p:nvSpPr>
        <p:spPr>
          <a:xfrm>
            <a:off x="1530608" y="1921048"/>
            <a:ext cx="1215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metadatos</a:t>
            </a:r>
            <a:endParaRPr sz="1100"/>
          </a:p>
        </p:txBody>
      </p:sp>
      <p:sp>
        <p:nvSpPr>
          <p:cNvPr id="916" name="Google Shape;916;p78"/>
          <p:cNvSpPr txBox="1"/>
          <p:nvPr/>
        </p:nvSpPr>
        <p:spPr>
          <a:xfrm>
            <a:off x="922937" y="3391654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</a:t>
            </a:r>
            <a:endParaRPr sz="1100"/>
          </a:p>
        </p:txBody>
      </p:sp>
      <p:sp>
        <p:nvSpPr>
          <p:cNvPr id="917" name="Google Shape;917;p78"/>
          <p:cNvSpPr txBox="1"/>
          <p:nvPr/>
        </p:nvSpPr>
        <p:spPr>
          <a:xfrm>
            <a:off x="1384743" y="1623937"/>
            <a:ext cx="1362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918" name="Google Shape;918;p78"/>
          <p:cNvSpPr txBox="1"/>
          <p:nvPr/>
        </p:nvSpPr>
        <p:spPr>
          <a:xfrm>
            <a:off x="745467" y="2991880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Carga de datos…</a:t>
            </a:r>
            <a:endParaRPr sz="1100"/>
          </a:p>
        </p:txBody>
      </p:sp>
      <p:sp>
        <p:nvSpPr>
          <p:cNvPr id="919" name="Google Shape;919;p78"/>
          <p:cNvSpPr txBox="1"/>
          <p:nvPr/>
        </p:nvSpPr>
        <p:spPr>
          <a:xfrm>
            <a:off x="3056539" y="1861579"/>
            <a:ext cx="469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IPT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0" name="Google Shape;920;p78"/>
          <p:cNvSpPr txBox="1"/>
          <p:nvPr/>
        </p:nvSpPr>
        <p:spPr>
          <a:xfrm>
            <a:off x="3919030" y="3254585"/>
            <a:ext cx="838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Artículo de datos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eriódico" id="921" name="Google Shape;921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7494" y="3288662"/>
            <a:ext cx="342765" cy="342765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78"/>
          <p:cNvSpPr txBox="1"/>
          <p:nvPr/>
        </p:nvSpPr>
        <p:spPr>
          <a:xfrm>
            <a:off x="5564414" y="3631428"/>
            <a:ext cx="1215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Portales de datos</a:t>
            </a:r>
            <a:endParaRPr sz="1100"/>
          </a:p>
        </p:txBody>
      </p:sp>
      <p:sp>
        <p:nvSpPr>
          <p:cNvPr id="923" name="Google Shape;923;p78"/>
          <p:cNvSpPr txBox="1"/>
          <p:nvPr/>
        </p:nvSpPr>
        <p:spPr>
          <a:xfrm>
            <a:off x="4068773" y="1713144"/>
            <a:ext cx="716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indexación</a:t>
            </a:r>
            <a:endParaRPr sz="1100"/>
          </a:p>
        </p:txBody>
      </p:sp>
      <p:sp>
        <p:nvSpPr>
          <p:cNvPr id="924" name="Google Shape;924;p78"/>
          <p:cNvSpPr txBox="1"/>
          <p:nvPr/>
        </p:nvSpPr>
        <p:spPr>
          <a:xfrm>
            <a:off x="3466651" y="2544817"/>
            <a:ext cx="764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manuscrito</a:t>
            </a:r>
            <a:endParaRPr sz="1100"/>
          </a:p>
        </p:txBody>
      </p:sp>
      <p:sp>
        <p:nvSpPr>
          <p:cNvPr id="925" name="Google Shape;925;p78"/>
          <p:cNvSpPr txBox="1"/>
          <p:nvPr/>
        </p:nvSpPr>
        <p:spPr>
          <a:xfrm>
            <a:off x="3857826" y="3768074"/>
            <a:ext cx="1428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Revistas indexadas</a:t>
            </a:r>
            <a:endParaRPr sz="1100"/>
          </a:p>
        </p:txBody>
      </p:sp>
      <p:sp>
        <p:nvSpPr>
          <p:cNvPr id="926" name="Google Shape;926;p78"/>
          <p:cNvSpPr txBox="1"/>
          <p:nvPr/>
        </p:nvSpPr>
        <p:spPr>
          <a:xfrm>
            <a:off x="2826635" y="1172847"/>
            <a:ext cx="1428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Integración y publicación</a:t>
            </a:r>
            <a:endParaRPr sz="1100"/>
          </a:p>
        </p:txBody>
      </p:sp>
      <p:pic>
        <p:nvPicPr>
          <p:cNvPr descr="Programador" id="927" name="Google Shape;927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0462" y="1783149"/>
            <a:ext cx="253915" cy="253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ave" id="928" name="Google Shape;928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5047" y="2061826"/>
            <a:ext cx="233828" cy="233828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78"/>
          <p:cNvSpPr/>
          <p:nvPr/>
        </p:nvSpPr>
        <p:spPr>
          <a:xfrm>
            <a:off x="2889316" y="2384981"/>
            <a:ext cx="2675100" cy="16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0" name="Google Shape;930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5125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78"/>
          <p:cNvPicPr preferRelativeResize="0"/>
          <p:nvPr/>
        </p:nvPicPr>
        <p:blipFill rotWithShape="1">
          <a:blip r:embed="rId3">
            <a:alphaModFix/>
          </a:blip>
          <a:srcRect b="0" l="71656" r="0" t="0"/>
          <a:stretch/>
        </p:blipFill>
        <p:spPr>
          <a:xfrm>
            <a:off x="4433297" y="564500"/>
            <a:ext cx="2225698" cy="366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78"/>
          <p:cNvPicPr preferRelativeResize="0"/>
          <p:nvPr/>
        </p:nvPicPr>
        <p:blipFill rotWithShape="1">
          <a:blip r:embed="rId8">
            <a:alphaModFix/>
          </a:blip>
          <a:srcRect b="0" l="0" r="45899" t="0"/>
          <a:stretch/>
        </p:blipFill>
        <p:spPr>
          <a:xfrm>
            <a:off x="5710999" y="1889265"/>
            <a:ext cx="716594" cy="271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78"/>
          <p:cNvPicPr preferRelativeResize="0"/>
          <p:nvPr/>
        </p:nvPicPr>
        <p:blipFill rotWithShape="1">
          <a:blip r:embed="rId9">
            <a:alphaModFix/>
          </a:blip>
          <a:srcRect b="-15194" l="0" r="59128" t="0"/>
          <a:stretch/>
        </p:blipFill>
        <p:spPr>
          <a:xfrm>
            <a:off x="5765443" y="2991872"/>
            <a:ext cx="607670" cy="254606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78"/>
          <p:cNvSpPr/>
          <p:nvPr/>
        </p:nvSpPr>
        <p:spPr>
          <a:xfrm>
            <a:off x="2889321" y="2384975"/>
            <a:ext cx="1570800" cy="16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78"/>
          <p:cNvSpPr txBox="1"/>
          <p:nvPr/>
        </p:nvSpPr>
        <p:spPr>
          <a:xfrm>
            <a:off x="5510364" y="868028"/>
            <a:ext cx="1215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Portal Nacional</a:t>
            </a:r>
            <a:endParaRPr sz="1100"/>
          </a:p>
        </p:txBody>
      </p:sp>
      <p:pic>
        <p:nvPicPr>
          <p:cNvPr id="936" name="Google Shape;936;p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25837" y="1451850"/>
            <a:ext cx="1042437" cy="10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3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8555" y="665321"/>
            <a:ext cx="3744404" cy="179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88776" y="445406"/>
            <a:ext cx="800850" cy="17981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3"/>
          <p:cNvSpPr txBox="1"/>
          <p:nvPr/>
        </p:nvSpPr>
        <p:spPr>
          <a:xfrm>
            <a:off x="3292212" y="2411682"/>
            <a:ext cx="5536500" cy="1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s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Mantenga su </a:t>
            </a:r>
            <a:r>
              <a:rPr lang="es"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micrófono en silencio</a:t>
            </a:r>
            <a:r>
              <a:rPr lang="es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100"/>
          </a:p>
          <a:p>
            <a:pPr indent="-1397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s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 usar el </a:t>
            </a:r>
            <a:r>
              <a:rPr lang="es"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chat</a:t>
            </a:r>
            <a:r>
              <a:rPr lang="es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sea cortés, amable e inclusivo; este canal estará habilitado para conversar con los demás asistentes.</a:t>
            </a:r>
            <a:endParaRPr sz="1100"/>
          </a:p>
          <a:p>
            <a:pPr indent="-1397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s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El uso inapropiado del chat, Q&amp;A, o micrófono, puede ser sancionado con la expulsión de la sala.</a:t>
            </a:r>
            <a:endParaRPr sz="1100"/>
          </a:p>
        </p:txBody>
      </p:sp>
      <p:pic>
        <p:nvPicPr>
          <p:cNvPr descr="Chat RTL" id="252" name="Google Shape;252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9327" y="2922552"/>
            <a:ext cx="307479" cy="3074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ófono de radiocomunicación" id="253" name="Google Shape;253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08332" y="2461369"/>
            <a:ext cx="258726" cy="258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granaje único" id="254" name="Google Shape;254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68245" y="3729315"/>
            <a:ext cx="307479" cy="30747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 txBox="1"/>
          <p:nvPr/>
        </p:nvSpPr>
        <p:spPr>
          <a:xfrm>
            <a:off x="129484" y="4043738"/>
            <a:ext cx="30333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NET</a:t>
            </a:r>
            <a:r>
              <a:rPr lang="es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tiqueta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eseña de cliente RTL" id="256" name="Google Shape;256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4657" y="1273157"/>
            <a:ext cx="1890000" cy="18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79"/>
          <p:cNvPicPr preferRelativeResize="0"/>
          <p:nvPr/>
        </p:nvPicPr>
        <p:blipFill rotWithShape="1">
          <a:blip r:embed="rId3">
            <a:alphaModFix/>
          </a:blip>
          <a:srcRect b="0" l="0" r="15318" t="0"/>
          <a:stretch/>
        </p:blipFill>
        <p:spPr>
          <a:xfrm flipH="1">
            <a:off x="3033300" y="0"/>
            <a:ext cx="6110700" cy="48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79"/>
          <p:cNvSpPr txBox="1"/>
          <p:nvPr/>
        </p:nvSpPr>
        <p:spPr>
          <a:xfrm>
            <a:off x="129484" y="3465294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Publicación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GBIF &amp; OBIS</a:t>
            </a:r>
            <a:endParaRPr sz="1100"/>
          </a:p>
        </p:txBody>
      </p:sp>
      <p:sp>
        <p:nvSpPr>
          <p:cNvPr id="945" name="Google Shape;945;p79"/>
          <p:cNvSpPr/>
          <p:nvPr/>
        </p:nvSpPr>
        <p:spPr>
          <a:xfrm>
            <a:off x="0" y="-1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pic>
        <p:nvPicPr>
          <p:cNvPr id="946" name="Google Shape;946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737" y="619050"/>
            <a:ext cx="1042437" cy="10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79"/>
          <p:cNvSpPr txBox="1"/>
          <p:nvPr/>
        </p:nvSpPr>
        <p:spPr>
          <a:xfrm>
            <a:off x="129484" y="3465294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DOI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Atribución</a:t>
            </a:r>
            <a:endParaRPr sz="1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80"/>
          <p:cNvSpPr/>
          <p:nvPr/>
        </p:nvSpPr>
        <p:spPr>
          <a:xfrm>
            <a:off x="0" y="-1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pic>
        <p:nvPicPr>
          <p:cNvPr id="954" name="Google Shape;95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80"/>
          <p:cNvSpPr txBox="1"/>
          <p:nvPr/>
        </p:nvSpPr>
        <p:spPr>
          <a:xfrm>
            <a:off x="129484" y="3465294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DOI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Atribución</a:t>
            </a:r>
            <a:endParaRPr sz="1100"/>
          </a:p>
        </p:txBody>
      </p:sp>
      <p:pic>
        <p:nvPicPr>
          <p:cNvPr id="956" name="Google Shape;956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5737" y="619050"/>
            <a:ext cx="1042437" cy="10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80"/>
          <p:cNvPicPr preferRelativeResize="0"/>
          <p:nvPr/>
        </p:nvPicPr>
        <p:blipFill rotWithShape="1">
          <a:blip r:embed="rId5">
            <a:alphaModFix/>
          </a:blip>
          <a:srcRect b="28301" l="0" r="0" t="15644"/>
          <a:stretch/>
        </p:blipFill>
        <p:spPr>
          <a:xfrm flipH="1" rot="-3322325">
            <a:off x="422730" y="1319446"/>
            <a:ext cx="1139474" cy="65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80"/>
          <p:cNvPicPr preferRelativeResize="0"/>
          <p:nvPr/>
        </p:nvPicPr>
        <p:blipFill rotWithShape="1">
          <a:blip r:embed="rId5">
            <a:alphaModFix/>
          </a:blip>
          <a:srcRect b="28301" l="0" r="0" t="15644"/>
          <a:stretch/>
        </p:blipFill>
        <p:spPr>
          <a:xfrm flipH="1" rot="-5400000">
            <a:off x="979495" y="1353647"/>
            <a:ext cx="1118675" cy="669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80"/>
          <p:cNvPicPr preferRelativeResize="0"/>
          <p:nvPr/>
        </p:nvPicPr>
        <p:blipFill rotWithShape="1">
          <a:blip r:embed="rId5">
            <a:alphaModFix/>
          </a:blip>
          <a:srcRect b="28301" l="0" r="0" t="15644"/>
          <a:stretch/>
        </p:blipFill>
        <p:spPr>
          <a:xfrm flipH="1" rot="-7157423">
            <a:off x="1486599" y="1295150"/>
            <a:ext cx="1211346" cy="704678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80"/>
          <p:cNvSpPr/>
          <p:nvPr/>
        </p:nvSpPr>
        <p:spPr>
          <a:xfrm>
            <a:off x="176175" y="2097901"/>
            <a:ext cx="810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Digital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80"/>
          <p:cNvSpPr/>
          <p:nvPr/>
        </p:nvSpPr>
        <p:spPr>
          <a:xfrm>
            <a:off x="1102074" y="2097892"/>
            <a:ext cx="810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Object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80"/>
          <p:cNvSpPr/>
          <p:nvPr/>
        </p:nvSpPr>
        <p:spPr>
          <a:xfrm>
            <a:off x="1990792" y="2097892"/>
            <a:ext cx="10425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Identifier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80"/>
          <p:cNvSpPr/>
          <p:nvPr/>
        </p:nvSpPr>
        <p:spPr>
          <a:xfrm>
            <a:off x="454325" y="2529700"/>
            <a:ext cx="27963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Identificador digital de objetos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81"/>
          <p:cNvSpPr/>
          <p:nvPr/>
        </p:nvSpPr>
        <p:spPr>
          <a:xfrm>
            <a:off x="0" y="-1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pic>
        <p:nvPicPr>
          <p:cNvPr id="970" name="Google Shape;97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81"/>
          <p:cNvSpPr txBox="1"/>
          <p:nvPr/>
        </p:nvSpPr>
        <p:spPr>
          <a:xfrm>
            <a:off x="129484" y="3465294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DOI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Atribución</a:t>
            </a:r>
            <a:endParaRPr sz="1100"/>
          </a:p>
        </p:txBody>
      </p:sp>
      <p:pic>
        <p:nvPicPr>
          <p:cNvPr id="972" name="Google Shape;972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5737" y="619050"/>
            <a:ext cx="1042437" cy="10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81"/>
          <p:cNvPicPr preferRelativeResize="0"/>
          <p:nvPr/>
        </p:nvPicPr>
        <p:blipFill rotWithShape="1">
          <a:blip r:embed="rId5">
            <a:alphaModFix/>
          </a:blip>
          <a:srcRect b="28301" l="0" r="0" t="15644"/>
          <a:stretch/>
        </p:blipFill>
        <p:spPr>
          <a:xfrm flipH="1" rot="-3322325">
            <a:off x="422730" y="1319446"/>
            <a:ext cx="1139474" cy="65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81"/>
          <p:cNvPicPr preferRelativeResize="0"/>
          <p:nvPr/>
        </p:nvPicPr>
        <p:blipFill rotWithShape="1">
          <a:blip r:embed="rId5">
            <a:alphaModFix/>
          </a:blip>
          <a:srcRect b="28301" l="0" r="0" t="15644"/>
          <a:stretch/>
        </p:blipFill>
        <p:spPr>
          <a:xfrm flipH="1" rot="-5400000">
            <a:off x="979495" y="1353647"/>
            <a:ext cx="1118675" cy="669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81"/>
          <p:cNvPicPr preferRelativeResize="0"/>
          <p:nvPr/>
        </p:nvPicPr>
        <p:blipFill rotWithShape="1">
          <a:blip r:embed="rId5">
            <a:alphaModFix/>
          </a:blip>
          <a:srcRect b="28301" l="0" r="0" t="15644"/>
          <a:stretch/>
        </p:blipFill>
        <p:spPr>
          <a:xfrm flipH="1" rot="-7157423">
            <a:off x="1486599" y="1295150"/>
            <a:ext cx="1211346" cy="704678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81"/>
          <p:cNvSpPr/>
          <p:nvPr/>
        </p:nvSpPr>
        <p:spPr>
          <a:xfrm>
            <a:off x="176175" y="2097901"/>
            <a:ext cx="810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Digital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81"/>
          <p:cNvSpPr/>
          <p:nvPr/>
        </p:nvSpPr>
        <p:spPr>
          <a:xfrm>
            <a:off x="1102074" y="2097892"/>
            <a:ext cx="810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Object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81"/>
          <p:cNvSpPr/>
          <p:nvPr/>
        </p:nvSpPr>
        <p:spPr>
          <a:xfrm>
            <a:off x="1990792" y="2097892"/>
            <a:ext cx="10425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Identifier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81"/>
          <p:cNvSpPr/>
          <p:nvPr/>
        </p:nvSpPr>
        <p:spPr>
          <a:xfrm>
            <a:off x="454325" y="2529700"/>
            <a:ext cx="27963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Identificador digital de objetos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81"/>
          <p:cNvSpPr/>
          <p:nvPr/>
        </p:nvSpPr>
        <p:spPr>
          <a:xfrm>
            <a:off x="3609806" y="880202"/>
            <a:ext cx="5040300" cy="3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368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Char char="•"/>
            </a:pPr>
            <a:r>
              <a:rPr b="0" i="0" lang="es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Código </a:t>
            </a:r>
            <a:r>
              <a:rPr b="0" i="0" lang="es" sz="1500" u="none" cap="none" strike="noStrike">
                <a:solidFill>
                  <a:srgbClr val="3F2061"/>
                </a:solidFill>
                <a:latin typeface="Roboto"/>
                <a:ea typeface="Roboto"/>
                <a:cs typeface="Roboto"/>
                <a:sym typeface="Roboto"/>
              </a:rPr>
              <a:t>alfanumérico </a:t>
            </a:r>
            <a:r>
              <a:rPr b="0" i="0" lang="es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que identifica de forma </a:t>
            </a:r>
            <a:r>
              <a:rPr b="0" i="0" lang="es" sz="1500" u="none" cap="none" strike="noStrike">
                <a:solidFill>
                  <a:srgbClr val="3F2061"/>
                </a:solidFill>
                <a:latin typeface="Roboto"/>
                <a:ea typeface="Roboto"/>
                <a:cs typeface="Roboto"/>
                <a:sym typeface="Roboto"/>
              </a:rPr>
              <a:t>única</a:t>
            </a:r>
            <a:r>
              <a:rPr b="0" i="0" lang="es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y </a:t>
            </a:r>
            <a:r>
              <a:rPr b="0" i="0" lang="es" sz="1500" u="none" cap="none" strike="noStrike">
                <a:solidFill>
                  <a:srgbClr val="3F2061"/>
                </a:solidFill>
                <a:latin typeface="Roboto"/>
                <a:ea typeface="Roboto"/>
                <a:cs typeface="Roboto"/>
                <a:sym typeface="Roboto"/>
              </a:rPr>
              <a:t>persistente</a:t>
            </a:r>
            <a:r>
              <a:rPr b="0" i="0" lang="es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un objeto digital.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68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90500" lvl="0" marL="368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90500" lvl="0" marL="368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90500" lvl="0" marL="368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47650" lvl="0" marL="368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Char char="•"/>
            </a:pPr>
            <a:r>
              <a:rPr b="0" i="0" lang="es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Es diferente y más estable que una </a:t>
            </a:r>
            <a:r>
              <a:rPr b="0" i="0" lang="es" sz="1500" u="none" cap="none" strike="noStrike">
                <a:solidFill>
                  <a:srgbClr val="3F2061"/>
                </a:solidFill>
                <a:latin typeface="Roboto"/>
                <a:ea typeface="Roboto"/>
                <a:cs typeface="Roboto"/>
                <a:sym typeface="Roboto"/>
              </a:rPr>
              <a:t>URL.</a:t>
            </a:r>
            <a:endParaRPr b="0" i="0" sz="1500" u="none" cap="none" strike="noStrike">
              <a:solidFill>
                <a:srgbClr val="3F20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5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Open Sans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81" name="Google Shape;981;p81"/>
          <p:cNvSpPr/>
          <p:nvPr/>
        </p:nvSpPr>
        <p:spPr>
          <a:xfrm>
            <a:off x="4103135" y="1941105"/>
            <a:ext cx="385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3F2061"/>
                </a:solidFill>
                <a:latin typeface="Roboto"/>
                <a:ea typeface="Roboto"/>
                <a:cs typeface="Roboto"/>
                <a:sym typeface="Roboto"/>
              </a:rPr>
              <a:t>https://doi.org / 10.15472 / o8vvwi</a:t>
            </a:r>
            <a:endParaRPr b="1" i="0" sz="1800" u="none" cap="none" strike="noStrike">
              <a:solidFill>
                <a:srgbClr val="3F20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2" name="Google Shape;982;p81"/>
          <p:cNvSpPr/>
          <p:nvPr/>
        </p:nvSpPr>
        <p:spPr>
          <a:xfrm rot="-5400000">
            <a:off x="4908515" y="1550462"/>
            <a:ext cx="73800" cy="1547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81"/>
          <p:cNvSpPr/>
          <p:nvPr/>
        </p:nvSpPr>
        <p:spPr>
          <a:xfrm rot="-5400000">
            <a:off x="7408393" y="1938650"/>
            <a:ext cx="72300" cy="757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81"/>
          <p:cNvSpPr/>
          <p:nvPr/>
        </p:nvSpPr>
        <p:spPr>
          <a:xfrm rot="-5400000">
            <a:off x="6327322" y="1833773"/>
            <a:ext cx="66000" cy="960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/>
          <p:nvPr/>
        </p:nvSpPr>
        <p:spPr>
          <a:xfrm>
            <a:off x="4286379" y="2407094"/>
            <a:ext cx="1317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Directorio DOI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81"/>
          <p:cNvSpPr/>
          <p:nvPr/>
        </p:nvSpPr>
        <p:spPr>
          <a:xfrm>
            <a:off x="5766912" y="2407094"/>
            <a:ext cx="118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Prefijo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Identifica al editor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81"/>
          <p:cNvSpPr/>
          <p:nvPr/>
        </p:nvSpPr>
        <p:spPr>
          <a:xfrm>
            <a:off x="6876482" y="2407094"/>
            <a:ext cx="12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Sufijo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Identifica al objeto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82"/>
          <p:cNvSpPr/>
          <p:nvPr/>
        </p:nvSpPr>
        <p:spPr>
          <a:xfrm>
            <a:off x="0" y="-1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pic>
        <p:nvPicPr>
          <p:cNvPr id="994" name="Google Shape;99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82"/>
          <p:cNvSpPr txBox="1"/>
          <p:nvPr/>
        </p:nvSpPr>
        <p:spPr>
          <a:xfrm>
            <a:off x="129484" y="3465294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DOI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Atribución</a:t>
            </a:r>
            <a:endParaRPr sz="1100"/>
          </a:p>
        </p:txBody>
      </p:sp>
      <p:sp>
        <p:nvSpPr>
          <p:cNvPr id="996" name="Google Shape;996;p82"/>
          <p:cNvSpPr txBox="1"/>
          <p:nvPr/>
        </p:nvSpPr>
        <p:spPr>
          <a:xfrm>
            <a:off x="3274459" y="136318"/>
            <a:ext cx="43380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"/>
              <a:buNone/>
            </a:pPr>
            <a:r>
              <a:rPr b="0" i="0" lang="es" sz="21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1. Conjuntos de datos</a:t>
            </a:r>
            <a:endParaRPr b="0" i="0" sz="21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97" name="Google Shape;997;p82"/>
          <p:cNvSpPr txBox="1"/>
          <p:nvPr/>
        </p:nvSpPr>
        <p:spPr>
          <a:xfrm>
            <a:off x="3335607" y="1556884"/>
            <a:ext cx="43380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"/>
              <a:buNone/>
            </a:pPr>
            <a:r>
              <a:rPr b="0" i="0" lang="es" sz="21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2. Descargas</a:t>
            </a:r>
            <a:endParaRPr b="0" i="0" sz="21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998" name="Google Shape;998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474" y="136329"/>
            <a:ext cx="428241" cy="428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82"/>
          <p:cNvPicPr preferRelativeResize="0"/>
          <p:nvPr/>
        </p:nvPicPr>
        <p:blipFill rotWithShape="1">
          <a:blip r:embed="rId5">
            <a:alphaModFix/>
          </a:blip>
          <a:srcRect b="0" l="0" r="0" t="7842"/>
          <a:stretch/>
        </p:blipFill>
        <p:spPr>
          <a:xfrm>
            <a:off x="3476176" y="2185608"/>
            <a:ext cx="2020074" cy="198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82"/>
          <p:cNvPicPr preferRelativeResize="0"/>
          <p:nvPr/>
        </p:nvPicPr>
        <p:blipFill rotWithShape="1">
          <a:blip r:embed="rId6">
            <a:alphaModFix/>
          </a:blip>
          <a:srcRect b="-2609" l="-1460" r="1460" t="2610"/>
          <a:stretch/>
        </p:blipFill>
        <p:spPr>
          <a:xfrm>
            <a:off x="5809650" y="2125950"/>
            <a:ext cx="3134101" cy="20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03649" y="3893999"/>
            <a:ext cx="859334" cy="4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85648" y="1967053"/>
            <a:ext cx="316875" cy="3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14573" y="2039878"/>
            <a:ext cx="34959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82"/>
          <p:cNvPicPr preferRelativeResize="0"/>
          <p:nvPr/>
        </p:nvPicPr>
        <p:blipFill rotWithShape="1">
          <a:blip r:embed="rId10">
            <a:alphaModFix/>
          </a:blip>
          <a:srcRect b="0" l="0" r="0" t="28586"/>
          <a:stretch/>
        </p:blipFill>
        <p:spPr>
          <a:xfrm>
            <a:off x="3569850" y="823100"/>
            <a:ext cx="5341476" cy="6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83"/>
          <p:cNvSpPr/>
          <p:nvPr/>
        </p:nvSpPr>
        <p:spPr>
          <a:xfrm>
            <a:off x="0" y="-1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pic>
        <p:nvPicPr>
          <p:cNvPr id="1011" name="Google Shape;101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83"/>
          <p:cNvSpPr txBox="1"/>
          <p:nvPr/>
        </p:nvSpPr>
        <p:spPr>
          <a:xfrm>
            <a:off x="129484" y="3465294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DOI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Atribución</a:t>
            </a:r>
            <a:endParaRPr sz="1100"/>
          </a:p>
        </p:txBody>
      </p:sp>
      <p:sp>
        <p:nvSpPr>
          <p:cNvPr id="1013" name="Google Shape;1013;p83"/>
          <p:cNvSpPr txBox="1"/>
          <p:nvPr/>
        </p:nvSpPr>
        <p:spPr>
          <a:xfrm>
            <a:off x="3162775" y="767475"/>
            <a:ext cx="56262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Reconocer</a:t>
            </a:r>
            <a:r>
              <a:rPr lang="es" sz="2600">
                <a:latin typeface="Roboto Thin"/>
                <a:ea typeface="Roboto Thin"/>
                <a:cs typeface="Roboto Thin"/>
                <a:sym typeface="Roboto Thin"/>
              </a:rPr>
              <a:t> el trabajo de quienes publican datos</a:t>
            </a:r>
            <a:endParaRPr sz="2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latin typeface="Roboto Thin"/>
                <a:ea typeface="Roboto Thin"/>
                <a:cs typeface="Roboto Thin"/>
                <a:sym typeface="Roboto Thin"/>
              </a:rPr>
              <a:t>Ser </a:t>
            </a:r>
            <a:r>
              <a:rPr b="1" lang="es" sz="2600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reconocido</a:t>
            </a:r>
            <a:r>
              <a:rPr lang="es" sz="2600">
                <a:latin typeface="Roboto Thin"/>
                <a:ea typeface="Roboto Thin"/>
                <a:cs typeface="Roboto Thin"/>
                <a:sym typeface="Roboto Thin"/>
              </a:rPr>
              <a:t> por mi trabajo.</a:t>
            </a:r>
            <a:endParaRPr sz="8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Un sistema de </a:t>
            </a:r>
            <a:r>
              <a:rPr b="1" lang="es" sz="2600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rastreo</a:t>
            </a:r>
            <a:r>
              <a:rPr lang="es" sz="2600">
                <a:latin typeface="Roboto Thin"/>
                <a:ea typeface="Roboto Thin"/>
                <a:cs typeface="Roboto Thin"/>
                <a:sym typeface="Roboto Thin"/>
              </a:rPr>
              <a:t> </a:t>
            </a:r>
            <a:r>
              <a:rPr lang="es" sz="2600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del </a:t>
            </a:r>
            <a:r>
              <a:rPr lang="es" sz="2600">
                <a:latin typeface="Roboto Thin"/>
                <a:ea typeface="Roboto Thin"/>
                <a:cs typeface="Roboto Thin"/>
                <a:sym typeface="Roboto Thin"/>
              </a:rPr>
              <a:t>uso de los datos.</a:t>
            </a:r>
            <a:endParaRPr b="1" sz="25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014" name="Google Shape;1014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474" y="136329"/>
            <a:ext cx="428241" cy="428241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83"/>
          <p:cNvSpPr txBox="1"/>
          <p:nvPr/>
        </p:nvSpPr>
        <p:spPr>
          <a:xfrm>
            <a:off x="3162775" y="4550025"/>
            <a:ext cx="47307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Rastreo del uso de los datos: </a:t>
            </a:r>
            <a:r>
              <a:rPr lang="es" sz="7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5"/>
              </a:rPr>
              <a:t>https://www.gbif.org/es/literature-tracking</a:t>
            </a:r>
            <a:endParaRPr sz="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84"/>
          <p:cNvSpPr/>
          <p:nvPr/>
        </p:nvSpPr>
        <p:spPr>
          <a:xfrm>
            <a:off x="0" y="-1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pic>
        <p:nvPicPr>
          <p:cNvPr id="1022" name="Google Shape;102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84"/>
          <p:cNvSpPr txBox="1"/>
          <p:nvPr/>
        </p:nvSpPr>
        <p:spPr>
          <a:xfrm>
            <a:off x="129484" y="3465294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DOI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Atribución</a:t>
            </a:r>
            <a:endParaRPr sz="1100"/>
          </a:p>
        </p:txBody>
      </p:sp>
      <p:sp>
        <p:nvSpPr>
          <p:cNvPr id="1024" name="Google Shape;1024;p84"/>
          <p:cNvSpPr txBox="1"/>
          <p:nvPr/>
        </p:nvSpPr>
        <p:spPr>
          <a:xfrm>
            <a:off x="3558882" y="1438404"/>
            <a:ext cx="51954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6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#CiteTheDOI</a:t>
            </a:r>
            <a:endParaRPr sz="1100"/>
          </a:p>
        </p:txBody>
      </p:sp>
      <p:sp>
        <p:nvSpPr>
          <p:cNvPr id="1025" name="Google Shape;1025;p84"/>
          <p:cNvSpPr txBox="1"/>
          <p:nvPr/>
        </p:nvSpPr>
        <p:spPr>
          <a:xfrm>
            <a:off x="3337526" y="2571751"/>
            <a:ext cx="1611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EB6B42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#CiteTheDOI</a:t>
            </a:r>
            <a:endParaRPr sz="100"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3694601" y="709426"/>
            <a:ext cx="5365450" cy="3252775"/>
            <a:chOff x="3694601" y="709426"/>
            <a:chExt cx="5365450" cy="3252775"/>
          </a:xfrm>
        </p:grpSpPr>
        <p:sp>
          <p:nvSpPr>
            <p:cNvPr id="1027" name="Google Shape;1027;p84"/>
            <p:cNvSpPr txBox="1"/>
            <p:nvPr/>
          </p:nvSpPr>
          <p:spPr>
            <a:xfrm>
              <a:off x="4708250" y="2977350"/>
              <a:ext cx="27408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>
                  <a:solidFill>
                    <a:srgbClr val="EB6B42"/>
                  </a:solidFill>
                  <a:latin typeface="Roboto Slab ExtraLight"/>
                  <a:ea typeface="Roboto Slab ExtraLight"/>
                  <a:cs typeface="Roboto Slab ExtraLight"/>
                  <a:sym typeface="Roboto Slab ExtraLight"/>
                </a:rPr>
                <a:t>#</a:t>
              </a:r>
              <a:r>
                <a:rPr lang="es" sz="3000">
                  <a:solidFill>
                    <a:srgbClr val="EB6B42"/>
                  </a:solidFill>
                  <a:latin typeface="Roboto Slab ExtraLight"/>
                  <a:ea typeface="Roboto Slab ExtraLight"/>
                  <a:cs typeface="Roboto Slab ExtraLight"/>
                  <a:sym typeface="Roboto Slab ExtraLight"/>
                </a:rPr>
                <a:t>CiteTheDOI</a:t>
              </a:r>
              <a:endParaRPr sz="3000">
                <a:latin typeface="Roboto Slab ExtraLight"/>
                <a:ea typeface="Roboto Slab ExtraLight"/>
                <a:cs typeface="Roboto Slab ExtraLight"/>
                <a:sym typeface="Roboto Slab ExtraLight"/>
              </a:endParaRPr>
            </a:p>
          </p:txBody>
        </p:sp>
        <p:sp>
          <p:nvSpPr>
            <p:cNvPr id="1028" name="Google Shape;1028;p84"/>
            <p:cNvSpPr txBox="1"/>
            <p:nvPr/>
          </p:nvSpPr>
          <p:spPr>
            <a:xfrm>
              <a:off x="7449051" y="3600401"/>
              <a:ext cx="1611000" cy="3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>
                  <a:solidFill>
                    <a:srgbClr val="EB6B42"/>
                  </a:solidFill>
                  <a:latin typeface="Roboto Slab ExtraLight"/>
                  <a:ea typeface="Roboto Slab ExtraLight"/>
                  <a:cs typeface="Roboto Slab ExtraLight"/>
                  <a:sym typeface="Roboto Slab ExtraLight"/>
                </a:rPr>
                <a:t>#CiteTheDOI</a:t>
              </a:r>
              <a:endParaRPr sz="100">
                <a:latin typeface="Roboto Slab ExtraLight"/>
                <a:ea typeface="Roboto Slab ExtraLight"/>
                <a:cs typeface="Roboto Slab ExtraLight"/>
                <a:sym typeface="Roboto Slab ExtraLight"/>
              </a:endParaRPr>
            </a:p>
          </p:txBody>
        </p:sp>
        <p:sp>
          <p:nvSpPr>
            <p:cNvPr id="1029" name="Google Shape;1029;p84"/>
            <p:cNvSpPr txBox="1"/>
            <p:nvPr/>
          </p:nvSpPr>
          <p:spPr>
            <a:xfrm>
              <a:off x="6758026" y="1169101"/>
              <a:ext cx="1611000" cy="3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>
                  <a:solidFill>
                    <a:srgbClr val="EB6B42"/>
                  </a:solidFill>
                  <a:latin typeface="Roboto Slab ExtraLight"/>
                  <a:ea typeface="Roboto Slab ExtraLight"/>
                  <a:cs typeface="Roboto Slab ExtraLight"/>
                  <a:sym typeface="Roboto Slab ExtraLight"/>
                </a:rPr>
                <a:t>#CiteTheDOI</a:t>
              </a:r>
              <a:endParaRPr sz="100">
                <a:latin typeface="Roboto Slab ExtraLight"/>
                <a:ea typeface="Roboto Slab ExtraLight"/>
                <a:cs typeface="Roboto Slab ExtraLight"/>
                <a:sym typeface="Roboto Slab ExtraLight"/>
              </a:endParaRPr>
            </a:p>
          </p:txBody>
        </p:sp>
        <p:sp>
          <p:nvSpPr>
            <p:cNvPr id="1030" name="Google Shape;1030;p84"/>
            <p:cNvSpPr txBox="1"/>
            <p:nvPr/>
          </p:nvSpPr>
          <p:spPr>
            <a:xfrm>
              <a:off x="3694601" y="3600401"/>
              <a:ext cx="1611000" cy="3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>
                  <a:solidFill>
                    <a:srgbClr val="EB6B42"/>
                  </a:solidFill>
                  <a:latin typeface="Roboto Slab Thin"/>
                  <a:ea typeface="Roboto Slab Thin"/>
                  <a:cs typeface="Roboto Slab Thin"/>
                  <a:sym typeface="Roboto Slab Thin"/>
                </a:rPr>
                <a:t>#CiteTheDOI</a:t>
              </a:r>
              <a:endParaRPr sz="100">
                <a:latin typeface="Roboto Slab Thin"/>
                <a:ea typeface="Roboto Slab Thin"/>
                <a:cs typeface="Roboto Slab Thin"/>
                <a:sym typeface="Roboto Slab Thin"/>
              </a:endParaRPr>
            </a:p>
          </p:txBody>
        </p:sp>
        <p:sp>
          <p:nvSpPr>
            <p:cNvPr id="1031" name="Google Shape;1031;p84"/>
            <p:cNvSpPr txBox="1"/>
            <p:nvPr/>
          </p:nvSpPr>
          <p:spPr>
            <a:xfrm>
              <a:off x="5430976" y="709426"/>
              <a:ext cx="1611000" cy="3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>
                  <a:solidFill>
                    <a:srgbClr val="EB6B42"/>
                  </a:solidFill>
                  <a:latin typeface="Roboto Slab Thin"/>
                  <a:ea typeface="Roboto Slab Thin"/>
                  <a:cs typeface="Roboto Slab Thin"/>
                  <a:sym typeface="Roboto Slab Thin"/>
                </a:rPr>
                <a:t>#CiteTheDOI</a:t>
              </a:r>
              <a:endParaRPr sz="100">
                <a:latin typeface="Roboto Slab Thin"/>
                <a:ea typeface="Roboto Slab Thin"/>
                <a:cs typeface="Roboto Slab Thin"/>
                <a:sym typeface="Roboto Slab Thin"/>
              </a:endParaRPr>
            </a:p>
          </p:txBody>
        </p:sp>
      </p:grpSp>
      <p:sp>
        <p:nvSpPr>
          <p:cNvPr id="1032" name="Google Shape;1032;p84"/>
          <p:cNvSpPr txBox="1"/>
          <p:nvPr/>
        </p:nvSpPr>
        <p:spPr>
          <a:xfrm>
            <a:off x="3123950" y="2966439"/>
            <a:ext cx="1655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B9BED0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#CiteTheDOI</a:t>
            </a:r>
            <a:endParaRPr sz="100">
              <a:solidFill>
                <a:srgbClr val="B9BED0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</p:txBody>
      </p:sp>
      <p:sp>
        <p:nvSpPr>
          <p:cNvPr id="1033" name="Google Shape;1033;p84"/>
          <p:cNvSpPr txBox="1"/>
          <p:nvPr/>
        </p:nvSpPr>
        <p:spPr>
          <a:xfrm>
            <a:off x="3215191" y="1144584"/>
            <a:ext cx="2815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B9BED0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#</a:t>
            </a:r>
            <a:r>
              <a:rPr lang="es" sz="3000">
                <a:solidFill>
                  <a:srgbClr val="B9BED0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CiteTheDOI</a:t>
            </a:r>
            <a:endParaRPr sz="3000">
              <a:solidFill>
                <a:srgbClr val="B9BED0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</p:txBody>
      </p:sp>
      <p:sp>
        <p:nvSpPr>
          <p:cNvPr id="1034" name="Google Shape;1034;p84"/>
          <p:cNvSpPr txBox="1"/>
          <p:nvPr/>
        </p:nvSpPr>
        <p:spPr>
          <a:xfrm>
            <a:off x="5923750" y="3485910"/>
            <a:ext cx="1655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B9BED0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#CiteTheDOI</a:t>
            </a:r>
            <a:endParaRPr sz="100">
              <a:solidFill>
                <a:srgbClr val="B9BED0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</p:txBody>
      </p:sp>
      <p:sp>
        <p:nvSpPr>
          <p:cNvPr id="1035" name="Google Shape;1035;p84"/>
          <p:cNvSpPr txBox="1"/>
          <p:nvPr/>
        </p:nvSpPr>
        <p:spPr>
          <a:xfrm>
            <a:off x="6735983" y="249752"/>
            <a:ext cx="1655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B9BED0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#CiteTheDOI</a:t>
            </a:r>
            <a:endParaRPr sz="100">
              <a:solidFill>
                <a:srgbClr val="B9BED0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3490805" y="4062731"/>
            <a:ext cx="1655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B9BED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#CiteTheDOI</a:t>
            </a:r>
            <a:endParaRPr sz="100">
              <a:solidFill>
                <a:srgbClr val="B9BED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1037" name="Google Shape;1037;p84"/>
          <p:cNvSpPr txBox="1"/>
          <p:nvPr/>
        </p:nvSpPr>
        <p:spPr>
          <a:xfrm>
            <a:off x="6966387" y="4060075"/>
            <a:ext cx="1655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B9BED0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#CiteTheDOI</a:t>
            </a:r>
            <a:endParaRPr sz="100">
              <a:solidFill>
                <a:srgbClr val="B9BED0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grpSp>
        <p:nvGrpSpPr>
          <p:cNvPr id="1038" name="Google Shape;1038;p84"/>
          <p:cNvGrpSpPr/>
          <p:nvPr/>
        </p:nvGrpSpPr>
        <p:grpSpPr>
          <a:xfrm>
            <a:off x="3694601" y="333376"/>
            <a:ext cx="5288425" cy="4394486"/>
            <a:chOff x="3542201" y="180976"/>
            <a:chExt cx="5288425" cy="4394486"/>
          </a:xfrm>
        </p:grpSpPr>
        <p:sp>
          <p:nvSpPr>
            <p:cNvPr id="1039" name="Google Shape;1039;p84"/>
            <p:cNvSpPr txBox="1"/>
            <p:nvPr/>
          </p:nvSpPr>
          <p:spPr>
            <a:xfrm>
              <a:off x="4685650" y="4044463"/>
              <a:ext cx="27408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>
                  <a:solidFill>
                    <a:srgbClr val="EAEBF1"/>
                  </a:solidFill>
                  <a:latin typeface="Roboto Slab ExtraLight"/>
                  <a:ea typeface="Roboto Slab ExtraLight"/>
                  <a:cs typeface="Roboto Slab ExtraLight"/>
                  <a:sym typeface="Roboto Slab ExtraLight"/>
                </a:rPr>
                <a:t>#</a:t>
              </a:r>
              <a:r>
                <a:rPr lang="es" sz="3000">
                  <a:solidFill>
                    <a:srgbClr val="EAEBF1"/>
                  </a:solidFill>
                  <a:latin typeface="Roboto Slab ExtraLight"/>
                  <a:ea typeface="Roboto Slab ExtraLight"/>
                  <a:cs typeface="Roboto Slab ExtraLight"/>
                  <a:sym typeface="Roboto Slab ExtraLight"/>
                </a:rPr>
                <a:t>CiteTheDOI</a:t>
              </a:r>
              <a:endParaRPr sz="3000">
                <a:solidFill>
                  <a:srgbClr val="EAEBF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endParaRPr>
            </a:p>
          </p:txBody>
        </p:sp>
        <p:sp>
          <p:nvSpPr>
            <p:cNvPr id="1040" name="Google Shape;1040;p84"/>
            <p:cNvSpPr txBox="1"/>
            <p:nvPr/>
          </p:nvSpPr>
          <p:spPr>
            <a:xfrm>
              <a:off x="7219626" y="557026"/>
              <a:ext cx="1611000" cy="3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>
                  <a:solidFill>
                    <a:srgbClr val="EAEBF1"/>
                  </a:solidFill>
                  <a:latin typeface="Roboto Slab ExtraLight"/>
                  <a:ea typeface="Roboto Slab ExtraLight"/>
                  <a:cs typeface="Roboto Slab ExtraLight"/>
                  <a:sym typeface="Roboto Slab ExtraLight"/>
                </a:rPr>
                <a:t>#CiteTheDOI</a:t>
              </a:r>
              <a:endParaRPr sz="100">
                <a:solidFill>
                  <a:srgbClr val="EAEBF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endParaRPr>
            </a:p>
          </p:txBody>
        </p:sp>
        <p:sp>
          <p:nvSpPr>
            <p:cNvPr id="1041" name="Google Shape;1041;p84"/>
            <p:cNvSpPr txBox="1"/>
            <p:nvPr/>
          </p:nvSpPr>
          <p:spPr>
            <a:xfrm>
              <a:off x="3542201" y="180976"/>
              <a:ext cx="1611000" cy="3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>
                  <a:solidFill>
                    <a:srgbClr val="EAEBF1"/>
                  </a:solidFill>
                  <a:latin typeface="Roboto Slab ExtraLight"/>
                  <a:ea typeface="Roboto Slab ExtraLight"/>
                  <a:cs typeface="Roboto Slab ExtraLight"/>
                  <a:sym typeface="Roboto Slab ExtraLight"/>
                </a:rPr>
                <a:t>#CiteTheDOI</a:t>
              </a:r>
              <a:endParaRPr sz="100">
                <a:solidFill>
                  <a:srgbClr val="EAEBF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endParaRPr>
            </a:p>
          </p:txBody>
        </p:sp>
        <p:sp>
          <p:nvSpPr>
            <p:cNvPr id="1042" name="Google Shape;1042;p84"/>
            <p:cNvSpPr txBox="1"/>
            <p:nvPr/>
          </p:nvSpPr>
          <p:spPr>
            <a:xfrm>
              <a:off x="7138426" y="3026889"/>
              <a:ext cx="1611000" cy="3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>
                  <a:solidFill>
                    <a:srgbClr val="EAEBF1"/>
                  </a:solidFill>
                  <a:latin typeface="Roboto Slab Thin"/>
                  <a:ea typeface="Roboto Slab Thin"/>
                  <a:cs typeface="Roboto Slab Thin"/>
                  <a:sym typeface="Roboto Slab Thin"/>
                </a:rPr>
                <a:t>#CiteTheDOI</a:t>
              </a:r>
              <a:endParaRPr sz="100">
                <a:solidFill>
                  <a:srgbClr val="EAEBF1"/>
                </a:solidFill>
                <a:latin typeface="Roboto Slab Thin"/>
                <a:ea typeface="Roboto Slab Thin"/>
                <a:cs typeface="Roboto Slab Thin"/>
                <a:sym typeface="Roboto Slab Thin"/>
              </a:endParaRPr>
            </a:p>
          </p:txBody>
        </p:sp>
        <p:sp>
          <p:nvSpPr>
            <p:cNvPr id="1043" name="Google Shape;1043;p84"/>
            <p:cNvSpPr txBox="1"/>
            <p:nvPr/>
          </p:nvSpPr>
          <p:spPr>
            <a:xfrm>
              <a:off x="6543326" y="2607376"/>
              <a:ext cx="1611000" cy="3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>
                  <a:solidFill>
                    <a:srgbClr val="EAEBF1"/>
                  </a:solidFill>
                  <a:latin typeface="Roboto Slab Thin"/>
                  <a:ea typeface="Roboto Slab Thin"/>
                  <a:cs typeface="Roboto Slab Thin"/>
                  <a:sym typeface="Roboto Slab Thin"/>
                </a:rPr>
                <a:t>#CiteTheDOI</a:t>
              </a:r>
              <a:endParaRPr sz="100">
                <a:solidFill>
                  <a:srgbClr val="EAEBF1"/>
                </a:solidFill>
                <a:latin typeface="Roboto Slab Thin"/>
                <a:ea typeface="Roboto Slab Thin"/>
                <a:cs typeface="Roboto Slab Thin"/>
                <a:sym typeface="Roboto Slab Thin"/>
              </a:endParaRPr>
            </a:p>
          </p:txBody>
        </p:sp>
      </p:grpSp>
      <p:grpSp>
        <p:nvGrpSpPr>
          <p:cNvPr id="1044" name="Google Shape;1044;p84"/>
          <p:cNvGrpSpPr/>
          <p:nvPr/>
        </p:nvGrpSpPr>
        <p:grpSpPr>
          <a:xfrm>
            <a:off x="3654601" y="114189"/>
            <a:ext cx="5405450" cy="4528600"/>
            <a:chOff x="2913751" y="-121749"/>
            <a:chExt cx="5405450" cy="4528600"/>
          </a:xfrm>
        </p:grpSpPr>
        <p:sp>
          <p:nvSpPr>
            <p:cNvPr id="1045" name="Google Shape;1045;p84"/>
            <p:cNvSpPr txBox="1"/>
            <p:nvPr/>
          </p:nvSpPr>
          <p:spPr>
            <a:xfrm>
              <a:off x="5501375" y="2141613"/>
              <a:ext cx="27408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>
                  <a:solidFill>
                    <a:srgbClr val="EB6B42"/>
                  </a:solidFill>
                  <a:latin typeface="Roboto Slab ExtraLight"/>
                  <a:ea typeface="Roboto Slab ExtraLight"/>
                  <a:cs typeface="Roboto Slab ExtraLight"/>
                  <a:sym typeface="Roboto Slab ExtraLight"/>
                </a:rPr>
                <a:t>#</a:t>
              </a:r>
              <a:r>
                <a:rPr lang="es" sz="3000">
                  <a:solidFill>
                    <a:srgbClr val="EB6B42"/>
                  </a:solidFill>
                  <a:latin typeface="Roboto Slab ExtraLight"/>
                  <a:ea typeface="Roboto Slab ExtraLight"/>
                  <a:cs typeface="Roboto Slab ExtraLight"/>
                  <a:sym typeface="Roboto Slab ExtraLight"/>
                </a:rPr>
                <a:t>CiteTheDOI</a:t>
              </a:r>
              <a:endParaRPr sz="3000">
                <a:latin typeface="Roboto Slab ExtraLight"/>
                <a:ea typeface="Roboto Slab ExtraLight"/>
                <a:cs typeface="Roboto Slab ExtraLight"/>
                <a:sym typeface="Roboto Slab ExtraLight"/>
              </a:endParaRPr>
            </a:p>
          </p:txBody>
        </p:sp>
        <p:sp>
          <p:nvSpPr>
            <p:cNvPr id="1046" name="Google Shape;1046;p84"/>
            <p:cNvSpPr txBox="1"/>
            <p:nvPr/>
          </p:nvSpPr>
          <p:spPr>
            <a:xfrm>
              <a:off x="6708201" y="4045051"/>
              <a:ext cx="1611000" cy="3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>
                  <a:solidFill>
                    <a:srgbClr val="EB6B42"/>
                  </a:solidFill>
                  <a:latin typeface="Roboto Slab ExtraLight"/>
                  <a:ea typeface="Roboto Slab ExtraLight"/>
                  <a:cs typeface="Roboto Slab ExtraLight"/>
                  <a:sym typeface="Roboto Slab ExtraLight"/>
                </a:rPr>
                <a:t>#CiteTheDOI</a:t>
              </a:r>
              <a:endParaRPr sz="100">
                <a:latin typeface="Roboto Slab ExtraLight"/>
                <a:ea typeface="Roboto Slab ExtraLight"/>
                <a:cs typeface="Roboto Slab ExtraLight"/>
                <a:sym typeface="Roboto Slab ExtraLight"/>
              </a:endParaRPr>
            </a:p>
          </p:txBody>
        </p:sp>
        <p:sp>
          <p:nvSpPr>
            <p:cNvPr id="1047" name="Google Shape;1047;p84"/>
            <p:cNvSpPr txBox="1"/>
            <p:nvPr/>
          </p:nvSpPr>
          <p:spPr>
            <a:xfrm>
              <a:off x="2913751" y="397701"/>
              <a:ext cx="1611000" cy="3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>
                  <a:solidFill>
                    <a:srgbClr val="EB6B42"/>
                  </a:solidFill>
                  <a:latin typeface="Roboto Slab ExtraLight"/>
                  <a:ea typeface="Roboto Slab ExtraLight"/>
                  <a:cs typeface="Roboto Slab ExtraLight"/>
                  <a:sym typeface="Roboto Slab ExtraLight"/>
                </a:rPr>
                <a:t>#CiteTheDOI</a:t>
              </a:r>
              <a:endParaRPr sz="100">
                <a:latin typeface="Roboto Slab ExtraLight"/>
                <a:ea typeface="Roboto Slab ExtraLight"/>
                <a:cs typeface="Roboto Slab ExtraLight"/>
                <a:sym typeface="Roboto Slab ExtraLight"/>
              </a:endParaRPr>
            </a:p>
          </p:txBody>
        </p:sp>
        <p:sp>
          <p:nvSpPr>
            <p:cNvPr id="1048" name="Google Shape;1048;p84"/>
            <p:cNvSpPr txBox="1"/>
            <p:nvPr/>
          </p:nvSpPr>
          <p:spPr>
            <a:xfrm>
              <a:off x="4958226" y="3637201"/>
              <a:ext cx="1611000" cy="3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>
                  <a:solidFill>
                    <a:srgbClr val="EB6B42"/>
                  </a:solidFill>
                  <a:latin typeface="Roboto Slab Thin"/>
                  <a:ea typeface="Roboto Slab Thin"/>
                  <a:cs typeface="Roboto Slab Thin"/>
                  <a:sym typeface="Roboto Slab Thin"/>
                </a:rPr>
                <a:t>#CiteTheDOI</a:t>
              </a:r>
              <a:endParaRPr sz="100">
                <a:latin typeface="Roboto Slab Thin"/>
                <a:ea typeface="Roboto Slab Thin"/>
                <a:cs typeface="Roboto Slab Thin"/>
                <a:sym typeface="Roboto Slab Thin"/>
              </a:endParaRPr>
            </a:p>
          </p:txBody>
        </p:sp>
        <p:sp>
          <p:nvSpPr>
            <p:cNvPr id="1049" name="Google Shape;1049;p84"/>
            <p:cNvSpPr txBox="1"/>
            <p:nvPr/>
          </p:nvSpPr>
          <p:spPr>
            <a:xfrm>
              <a:off x="4487701" y="-121749"/>
              <a:ext cx="1611000" cy="3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>
                  <a:solidFill>
                    <a:srgbClr val="EB6B42"/>
                  </a:solidFill>
                  <a:latin typeface="Roboto Slab Thin"/>
                  <a:ea typeface="Roboto Slab Thin"/>
                  <a:cs typeface="Roboto Slab Thin"/>
                  <a:sym typeface="Roboto Slab Thin"/>
                </a:rPr>
                <a:t>#CiteTheDOI</a:t>
              </a:r>
              <a:endParaRPr sz="100">
                <a:latin typeface="Roboto Slab Thin"/>
                <a:ea typeface="Roboto Slab Thin"/>
                <a:cs typeface="Roboto Slab Thin"/>
                <a:sym typeface="Roboto Slab Thin"/>
              </a:endParaRPr>
            </a:p>
          </p:txBody>
        </p:sp>
      </p:grpSp>
      <p:pic>
        <p:nvPicPr>
          <p:cNvPr id="1050" name="Google Shape;1050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474" y="136329"/>
            <a:ext cx="428241" cy="428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85"/>
          <p:cNvSpPr/>
          <p:nvPr/>
        </p:nvSpPr>
        <p:spPr>
          <a:xfrm>
            <a:off x="6110700" y="-1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057" name="Google Shape;105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85"/>
          <p:cNvSpPr txBox="1"/>
          <p:nvPr/>
        </p:nvSpPr>
        <p:spPr>
          <a:xfrm>
            <a:off x="6248584" y="3528919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 </a:t>
            </a:r>
            <a:r>
              <a:rPr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Personal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Atribución</a:t>
            </a:r>
            <a:endParaRPr sz="11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86"/>
          <p:cNvSpPr/>
          <p:nvPr/>
        </p:nvSpPr>
        <p:spPr>
          <a:xfrm>
            <a:off x="6110700" y="-1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065" name="Google Shape;106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86"/>
          <p:cNvSpPr txBox="1"/>
          <p:nvPr/>
        </p:nvSpPr>
        <p:spPr>
          <a:xfrm>
            <a:off x="6248584" y="3528919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 </a:t>
            </a:r>
            <a:r>
              <a:rPr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Personal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Atribución</a:t>
            </a:r>
            <a:endParaRPr sz="1100"/>
          </a:p>
        </p:txBody>
      </p:sp>
      <p:pic>
        <p:nvPicPr>
          <p:cNvPr id="1067" name="Google Shape;106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7250" y="137625"/>
            <a:ext cx="2226150" cy="22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86"/>
          <p:cNvSpPr txBox="1"/>
          <p:nvPr/>
        </p:nvSpPr>
        <p:spPr>
          <a:xfrm>
            <a:off x="756925" y="838950"/>
            <a:ext cx="185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Bionomía como ejemplo</a:t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069" name="Google Shape;1069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025" y="2757725"/>
            <a:ext cx="2763897" cy="11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86"/>
          <p:cNvSpPr txBox="1"/>
          <p:nvPr/>
        </p:nvSpPr>
        <p:spPr>
          <a:xfrm>
            <a:off x="3643050" y="2930825"/>
            <a:ext cx="1857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Una comunidad en expansión</a:t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71" name="Google Shape;1071;p86"/>
          <p:cNvSpPr txBox="1"/>
          <p:nvPr/>
        </p:nvSpPr>
        <p:spPr>
          <a:xfrm>
            <a:off x="0" y="4326075"/>
            <a:ext cx="5234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Seminario Bionomía: </a:t>
            </a:r>
            <a:r>
              <a:rPr lang="es" sz="800" u="sng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https://youtu.be/kXWXDWz6pEs</a:t>
            </a:r>
            <a:r>
              <a:rPr lang="es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s" sz="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7"/>
              </a:rPr>
              <a:t>https://es.bionomia.net/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Grupo de trabajo ‘People in Biodiversity Data’:</a:t>
            </a:r>
            <a:r>
              <a:rPr lang="es" sz="800" u="sng">
                <a:solidFill>
                  <a:srgbClr val="1155CC"/>
                </a:solidFill>
                <a:latin typeface="Roboto Light"/>
                <a:ea typeface="Roboto Light"/>
                <a:cs typeface="Roboto Light"/>
                <a:sym typeface="Roboto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https://www.tdwg.org/community/attribution/people/</a:t>
            </a:r>
            <a:endParaRPr sz="1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785" y="576304"/>
            <a:ext cx="7852385" cy="3669846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87"/>
          <p:cNvSpPr txBox="1"/>
          <p:nvPr/>
        </p:nvSpPr>
        <p:spPr>
          <a:xfrm>
            <a:off x="-291671" y="4306953"/>
            <a:ext cx="3693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Preparación de los datos y metadatos</a:t>
            </a:r>
            <a:endParaRPr sz="1100"/>
          </a:p>
        </p:txBody>
      </p:sp>
      <p:sp>
        <p:nvSpPr>
          <p:cNvPr id="1079" name="Google Shape;1079;p87"/>
          <p:cNvSpPr txBox="1"/>
          <p:nvPr/>
        </p:nvSpPr>
        <p:spPr>
          <a:xfrm>
            <a:off x="1151393" y="3232578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1080" name="Google Shape;1080;p87"/>
          <p:cNvSpPr txBox="1"/>
          <p:nvPr/>
        </p:nvSpPr>
        <p:spPr>
          <a:xfrm>
            <a:off x="1759208" y="2378248"/>
            <a:ext cx="1215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metadatos</a:t>
            </a:r>
            <a:endParaRPr sz="1100"/>
          </a:p>
        </p:txBody>
      </p:sp>
      <p:sp>
        <p:nvSpPr>
          <p:cNvPr id="1081" name="Google Shape;1081;p87"/>
          <p:cNvSpPr txBox="1"/>
          <p:nvPr/>
        </p:nvSpPr>
        <p:spPr>
          <a:xfrm>
            <a:off x="1151412" y="3381154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metada</a:t>
            </a:r>
            <a:endParaRPr sz="1100"/>
          </a:p>
        </p:txBody>
      </p:sp>
      <p:sp>
        <p:nvSpPr>
          <p:cNvPr id="1082" name="Google Shape;1082;p87"/>
          <p:cNvSpPr txBox="1"/>
          <p:nvPr/>
        </p:nvSpPr>
        <p:spPr>
          <a:xfrm>
            <a:off x="1613343" y="2081137"/>
            <a:ext cx="1362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de datos</a:t>
            </a:r>
            <a:endParaRPr sz="1100"/>
          </a:p>
        </p:txBody>
      </p:sp>
      <p:sp>
        <p:nvSpPr>
          <p:cNvPr id="1083" name="Google Shape;1083;p87"/>
          <p:cNvSpPr txBox="1"/>
          <p:nvPr/>
        </p:nvSpPr>
        <p:spPr>
          <a:xfrm>
            <a:off x="1005542" y="3003542"/>
            <a:ext cx="6078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Carga de datos…</a:t>
            </a:r>
            <a:endParaRPr sz="1100"/>
          </a:p>
        </p:txBody>
      </p:sp>
      <p:sp>
        <p:nvSpPr>
          <p:cNvPr id="1084" name="Google Shape;1084;p87"/>
          <p:cNvSpPr txBox="1"/>
          <p:nvPr/>
        </p:nvSpPr>
        <p:spPr>
          <a:xfrm>
            <a:off x="3285139" y="2318779"/>
            <a:ext cx="469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IPT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5" name="Google Shape;1085;p87"/>
          <p:cNvSpPr txBox="1"/>
          <p:nvPr/>
        </p:nvSpPr>
        <p:spPr>
          <a:xfrm>
            <a:off x="4147630" y="3711785"/>
            <a:ext cx="838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47475"/>
                </a:solidFill>
                <a:latin typeface="Roboto"/>
                <a:ea typeface="Roboto"/>
                <a:cs typeface="Roboto"/>
                <a:sym typeface="Roboto"/>
              </a:rPr>
              <a:t>Artículo de datos</a:t>
            </a:r>
            <a:endParaRPr sz="1100">
              <a:solidFill>
                <a:srgbClr val="7474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eriódico" id="1086" name="Google Shape;108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6094" y="3745862"/>
            <a:ext cx="342765" cy="34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2180" y="1285698"/>
            <a:ext cx="654109" cy="32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87"/>
          <p:cNvPicPr preferRelativeResize="0"/>
          <p:nvPr/>
        </p:nvPicPr>
        <p:blipFill rotWithShape="1">
          <a:blip r:embed="rId6">
            <a:alphaModFix/>
          </a:blip>
          <a:srcRect b="-15194" l="0" r="59128" t="0"/>
          <a:stretch/>
        </p:blipFill>
        <p:spPr>
          <a:xfrm>
            <a:off x="7463368" y="3448734"/>
            <a:ext cx="607670" cy="25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87"/>
          <p:cNvPicPr preferRelativeResize="0"/>
          <p:nvPr/>
        </p:nvPicPr>
        <p:blipFill rotWithShape="1">
          <a:blip r:embed="rId7">
            <a:alphaModFix/>
          </a:blip>
          <a:srcRect b="0" l="0" r="45899" t="0"/>
          <a:stretch/>
        </p:blipFill>
        <p:spPr>
          <a:xfrm>
            <a:off x="7391786" y="2380315"/>
            <a:ext cx="716594" cy="271471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87"/>
          <p:cNvSpPr txBox="1"/>
          <p:nvPr/>
        </p:nvSpPr>
        <p:spPr>
          <a:xfrm>
            <a:off x="7141564" y="4001628"/>
            <a:ext cx="1215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Portales de datos</a:t>
            </a:r>
            <a:endParaRPr sz="1100"/>
          </a:p>
        </p:txBody>
      </p:sp>
      <p:sp>
        <p:nvSpPr>
          <p:cNvPr id="1091" name="Google Shape;1091;p87"/>
          <p:cNvSpPr txBox="1"/>
          <p:nvPr/>
        </p:nvSpPr>
        <p:spPr>
          <a:xfrm>
            <a:off x="5076298" y="2213069"/>
            <a:ext cx="716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indexación</a:t>
            </a:r>
            <a:endParaRPr sz="1100"/>
          </a:p>
        </p:txBody>
      </p:sp>
      <p:sp>
        <p:nvSpPr>
          <p:cNvPr id="1092" name="Google Shape;1092;p87"/>
          <p:cNvSpPr txBox="1"/>
          <p:nvPr/>
        </p:nvSpPr>
        <p:spPr>
          <a:xfrm>
            <a:off x="3695251" y="3002017"/>
            <a:ext cx="764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manuscrito</a:t>
            </a:r>
            <a:endParaRPr sz="1100"/>
          </a:p>
        </p:txBody>
      </p:sp>
      <p:sp>
        <p:nvSpPr>
          <p:cNvPr id="1093" name="Google Shape;1093;p87"/>
          <p:cNvSpPr txBox="1"/>
          <p:nvPr/>
        </p:nvSpPr>
        <p:spPr>
          <a:xfrm>
            <a:off x="4086426" y="4225274"/>
            <a:ext cx="1428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Revistas indexadas</a:t>
            </a:r>
            <a:endParaRPr sz="1100"/>
          </a:p>
        </p:txBody>
      </p:sp>
      <p:sp>
        <p:nvSpPr>
          <p:cNvPr id="1094" name="Google Shape;1094;p87"/>
          <p:cNvSpPr txBox="1"/>
          <p:nvPr/>
        </p:nvSpPr>
        <p:spPr>
          <a:xfrm>
            <a:off x="3055235" y="1630047"/>
            <a:ext cx="1428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Integración y publicación</a:t>
            </a:r>
            <a:endParaRPr sz="1100"/>
          </a:p>
        </p:txBody>
      </p:sp>
      <p:pic>
        <p:nvPicPr>
          <p:cNvPr descr="Programador" id="1095" name="Google Shape;1095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9062" y="2240349"/>
            <a:ext cx="253915" cy="253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ave" id="1096" name="Google Shape;1096;p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3647" y="2519026"/>
            <a:ext cx="233828" cy="233828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87"/>
          <p:cNvSpPr/>
          <p:nvPr/>
        </p:nvSpPr>
        <p:spPr>
          <a:xfrm>
            <a:off x="3117916" y="2842181"/>
            <a:ext cx="2675100" cy="16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87"/>
          <p:cNvSpPr/>
          <p:nvPr/>
        </p:nvSpPr>
        <p:spPr>
          <a:xfrm>
            <a:off x="4366225" y="542324"/>
            <a:ext cx="4253400" cy="36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87"/>
          <p:cNvSpPr/>
          <p:nvPr/>
        </p:nvSpPr>
        <p:spPr>
          <a:xfrm>
            <a:off x="885904" y="998171"/>
            <a:ext cx="3686100" cy="189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0" name="Google Shape;1100;p8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5125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87"/>
          <p:cNvSpPr txBox="1"/>
          <p:nvPr/>
        </p:nvSpPr>
        <p:spPr>
          <a:xfrm>
            <a:off x="504771" y="404475"/>
            <a:ext cx="5092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Para tener en cuenta</a:t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No hay datos perfectos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Tipo de datos a publicar</a:t>
            </a:r>
            <a:endParaRPr sz="1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Autores, colaboradores, organizaciones y roles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Licencia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●"/>
            </a:pPr>
            <a:r>
              <a:rPr lang="es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El contexto de los datos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Nodo/Red a la que hago parte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s" sz="1600">
                <a:latin typeface="Roboto Thin"/>
                <a:ea typeface="Roboto Thin"/>
                <a:cs typeface="Roboto Thin"/>
                <a:sym typeface="Roboto Thin"/>
              </a:rPr>
              <a:t>Última (Primera) revisión de la calidad de los datos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BF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4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4"/>
          <p:cNvSpPr txBox="1"/>
          <p:nvPr/>
        </p:nvSpPr>
        <p:spPr>
          <a:xfrm>
            <a:off x="0" y="3345541"/>
            <a:ext cx="3033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CESP</a:t>
            </a:r>
            <a:r>
              <a:rPr lang="es" sz="3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2020-018</a:t>
            </a:r>
            <a:endParaRPr sz="1100"/>
          </a:p>
        </p:txBody>
      </p:sp>
      <p:pic>
        <p:nvPicPr>
          <p:cNvPr id="265" name="Google Shape;26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629" y="4152489"/>
            <a:ext cx="2264375" cy="46640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4"/>
          <p:cNvSpPr/>
          <p:nvPr/>
        </p:nvSpPr>
        <p:spPr>
          <a:xfrm>
            <a:off x="3275597" y="312275"/>
            <a:ext cx="552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EB6B42"/>
                </a:solidFill>
                <a:latin typeface="Roboto Medium"/>
                <a:ea typeface="Roboto Medium"/>
                <a:cs typeface="Roboto Medium"/>
                <a:sym typeface="Roboto Medium"/>
              </a:rPr>
              <a:t>Mejorando la calidad de datos sobre biodiversidad en Latinoamérica: </a:t>
            </a:r>
            <a:r>
              <a:rPr lang="es" sz="1500">
                <a:solidFill>
                  <a:srgbClr val="4E565F"/>
                </a:solidFill>
                <a:latin typeface="Roboto Light"/>
                <a:ea typeface="Roboto Light"/>
                <a:cs typeface="Roboto Light"/>
                <a:sym typeface="Roboto Light"/>
              </a:rPr>
              <a:t>documentación de buenas prácticas para los flujos de trabajo y ciclos de vida de los datos</a:t>
            </a:r>
            <a:endParaRPr sz="1100"/>
          </a:p>
        </p:txBody>
      </p:sp>
      <p:sp>
        <p:nvSpPr>
          <p:cNvPr id="267" name="Google Shape;267;p44"/>
          <p:cNvSpPr/>
          <p:nvPr/>
        </p:nvSpPr>
        <p:spPr>
          <a:xfrm>
            <a:off x="3275597" y="2361270"/>
            <a:ext cx="552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E565F"/>
                </a:solidFill>
                <a:latin typeface="Roboto Light"/>
                <a:ea typeface="Roboto Light"/>
                <a:cs typeface="Roboto Light"/>
                <a:sym typeface="Roboto Light"/>
              </a:rPr>
              <a:t> 30 de noviembre de 2020 - 30 de abril de 2022  	</a:t>
            </a:r>
            <a:r>
              <a:rPr lang="es" sz="11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€</a:t>
            </a:r>
            <a:r>
              <a:rPr lang="es" sz="1100">
                <a:solidFill>
                  <a:srgbClr val="4E565F"/>
                </a:solidFill>
                <a:latin typeface="Roboto Light"/>
                <a:ea typeface="Roboto Light"/>
                <a:cs typeface="Roboto Light"/>
                <a:sym typeface="Roboto Light"/>
              </a:rPr>
              <a:t>14,735 + </a:t>
            </a:r>
            <a:r>
              <a:rPr lang="es" sz="11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€</a:t>
            </a:r>
            <a:r>
              <a:rPr lang="es" sz="1100">
                <a:solidFill>
                  <a:srgbClr val="4E565F"/>
                </a:solidFill>
                <a:latin typeface="Roboto Light"/>
                <a:ea typeface="Roboto Light"/>
                <a:cs typeface="Roboto Light"/>
                <a:sym typeface="Roboto Light"/>
              </a:rPr>
              <a:t> 37.500</a:t>
            </a:r>
            <a:endParaRPr sz="1100"/>
          </a:p>
        </p:txBody>
      </p:sp>
      <p:pic>
        <p:nvPicPr>
          <p:cNvPr descr="Calendario diario" id="268" name="Google Shape;268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4277" y="2361270"/>
            <a:ext cx="237624" cy="237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ultur gryphus Linnaeus, 1758" id="269" name="Google Shape;269;p44"/>
          <p:cNvPicPr preferRelativeResize="0"/>
          <p:nvPr/>
        </p:nvPicPr>
        <p:blipFill rotWithShape="1">
          <a:blip r:embed="rId6">
            <a:alphaModFix/>
          </a:blip>
          <a:srcRect b="24763" l="0" r="0" t="43886"/>
          <a:stretch/>
        </p:blipFill>
        <p:spPr>
          <a:xfrm>
            <a:off x="3275597" y="1171478"/>
            <a:ext cx="5522493" cy="113698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/>
          <p:nvPr/>
        </p:nvSpPr>
        <p:spPr>
          <a:xfrm>
            <a:off x="3275597" y="3035065"/>
            <a:ext cx="45720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Programa:</a:t>
            </a:r>
            <a:r>
              <a:rPr lang="es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Capacity Enhancement Support Programme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Financiado por:</a:t>
            </a:r>
            <a:r>
              <a:rPr lang="es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GBIF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Socios: </a:t>
            </a:r>
            <a:r>
              <a:rPr lang="es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GBIF Argentina, GBIF Chile, GBIF México, VertNet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Líder de proyecto: </a:t>
            </a:r>
            <a:r>
              <a:rPr lang="es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GBIF Colombia</a:t>
            </a:r>
            <a:endParaRPr sz="1100"/>
          </a:p>
        </p:txBody>
      </p:sp>
      <p:sp>
        <p:nvSpPr>
          <p:cNvPr id="271" name="Google Shape;271;p44"/>
          <p:cNvSpPr/>
          <p:nvPr/>
        </p:nvSpPr>
        <p:spPr>
          <a:xfrm>
            <a:off x="3275597" y="1171478"/>
            <a:ext cx="55224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Cóndor Andino (</a:t>
            </a:r>
            <a:r>
              <a:rPr i="1" lang="es" sz="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Vultur gryphus</a:t>
            </a:r>
            <a:r>
              <a:rPr lang="es" sz="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), Quindío, Colombia. Foto 2019 Ma Alejandra Bedoya-Cañón via </a:t>
            </a:r>
            <a:r>
              <a:rPr lang="es" sz="5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iNaturalist Research-grade Observations</a:t>
            </a:r>
            <a:r>
              <a:rPr lang="es" sz="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licenciada bajo </a:t>
            </a:r>
            <a:r>
              <a:rPr lang="es" sz="5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BY-NC 4.0</a:t>
            </a:r>
            <a:r>
              <a:rPr lang="es" sz="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ezas de rompecabezas" id="272" name="Google Shape;272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5262" y="1153478"/>
            <a:ext cx="1890000" cy="18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Google Shape;1111;p89"/>
          <p:cNvPicPr preferRelativeResize="0"/>
          <p:nvPr/>
        </p:nvPicPr>
        <p:blipFill rotWithShape="1">
          <a:blip r:embed="rId3">
            <a:alphaModFix/>
          </a:blip>
          <a:srcRect b="0" l="0" r="15318" t="0"/>
          <a:stretch/>
        </p:blipFill>
        <p:spPr>
          <a:xfrm flipH="1">
            <a:off x="3033300" y="0"/>
            <a:ext cx="6110700" cy="48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89"/>
          <p:cNvSpPr txBox="1"/>
          <p:nvPr/>
        </p:nvSpPr>
        <p:spPr>
          <a:xfrm>
            <a:off x="129484" y="3465294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Publicación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GBIF &amp; OBIS</a:t>
            </a:r>
            <a:endParaRPr sz="1100"/>
          </a:p>
        </p:txBody>
      </p:sp>
      <p:sp>
        <p:nvSpPr>
          <p:cNvPr id="1114" name="Google Shape;1114;p89"/>
          <p:cNvSpPr/>
          <p:nvPr/>
        </p:nvSpPr>
        <p:spPr>
          <a:xfrm>
            <a:off x="0" y="-1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1115" name="Google Shape;1115;p89"/>
          <p:cNvSpPr txBox="1"/>
          <p:nvPr/>
        </p:nvSpPr>
        <p:spPr>
          <a:xfrm>
            <a:off x="97501" y="884950"/>
            <a:ext cx="2838300" cy="23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Panelistas</a:t>
            </a:r>
            <a:endParaRPr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¿Qué otras buenas prácticas aplican en el momento de la publicación?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¿ Qué errores comunes adicionales han detectado en sus respectivos nodos?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EFEA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5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129484" y="3534289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Consultorio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de datos</a:t>
            </a:r>
            <a:endParaRPr b="1" sz="3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2461" y="142573"/>
            <a:ext cx="3226704" cy="4525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tido" id="282" name="Google Shape;282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40" y="1366708"/>
            <a:ext cx="1890000" cy="18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ctrTitle"/>
          </p:nvPr>
        </p:nvSpPr>
        <p:spPr>
          <a:xfrm>
            <a:off x="418708" y="861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18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Buenas prácticas </a:t>
            </a:r>
            <a:endParaRPr sz="1979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480">
                <a:latin typeface="Roboto"/>
                <a:ea typeface="Roboto"/>
                <a:cs typeface="Roboto"/>
                <a:sym typeface="Roboto"/>
              </a:rPr>
              <a:t>Publicación y actualización de datos</a:t>
            </a:r>
            <a:endParaRPr sz="348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46"/>
          <p:cNvSpPr txBox="1"/>
          <p:nvPr/>
        </p:nvSpPr>
        <p:spPr>
          <a:xfrm>
            <a:off x="3117938" y="2944917"/>
            <a:ext cx="312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Camila Plata</a:t>
            </a:r>
            <a:endParaRPr sz="1400">
              <a:solidFill>
                <a:srgbClr val="00000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7"/>
          <p:cNvSpPr/>
          <p:nvPr/>
        </p:nvSpPr>
        <p:spPr>
          <a:xfrm>
            <a:off x="323850" y="1753688"/>
            <a:ext cx="1125000" cy="11250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127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1.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Planificación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6" name="Google Shape;296;p47"/>
          <p:cNvSpPr/>
          <p:nvPr/>
        </p:nvSpPr>
        <p:spPr>
          <a:xfrm>
            <a:off x="1555023" y="1753688"/>
            <a:ext cx="1125000" cy="11250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127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2.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Recolección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7" name="Google Shape;297;p47"/>
          <p:cNvSpPr/>
          <p:nvPr/>
        </p:nvSpPr>
        <p:spPr>
          <a:xfrm>
            <a:off x="2796434" y="1753687"/>
            <a:ext cx="1125000" cy="11250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127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3.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Documentación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8" name="Google Shape;298;p47"/>
          <p:cNvSpPr/>
          <p:nvPr/>
        </p:nvSpPr>
        <p:spPr>
          <a:xfrm>
            <a:off x="4037850" y="1753675"/>
            <a:ext cx="1184700" cy="11250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127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4.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Digitalización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9" name="Google Shape;299;p47"/>
          <p:cNvSpPr/>
          <p:nvPr/>
        </p:nvSpPr>
        <p:spPr>
          <a:xfrm>
            <a:off x="5338971" y="1736660"/>
            <a:ext cx="1125000" cy="11250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127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5.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Control de calidad</a:t>
            </a:r>
            <a:endParaRPr sz="1100"/>
          </a:p>
        </p:txBody>
      </p:sp>
      <p:sp>
        <p:nvSpPr>
          <p:cNvPr id="300" name="Google Shape;300;p47"/>
          <p:cNvSpPr/>
          <p:nvPr/>
        </p:nvSpPr>
        <p:spPr>
          <a:xfrm>
            <a:off x="6564800" y="1736650"/>
            <a:ext cx="1184700" cy="11250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127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6.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 en línea</a:t>
            </a:r>
            <a:endParaRPr sz="11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descr="Calendario mensual" id="301" name="Google Shape;30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931" y="1753685"/>
            <a:ext cx="405000" cy="4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a con marcador" id="302" name="Google Shape;30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21980" y="1750446"/>
            <a:ext cx="405000" cy="4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apapeles" id="303" name="Google Shape;303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1625" y="1750446"/>
            <a:ext cx="405000" cy="4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quipo" id="304" name="Google Shape;304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99393" y="1750446"/>
            <a:ext cx="405000" cy="4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bot" id="305" name="Google Shape;305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52970" y="1733421"/>
            <a:ext cx="405000" cy="4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rutador inalámbrico" id="306" name="Google Shape;306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46713" y="1736646"/>
            <a:ext cx="405000" cy="4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47"/>
          <p:cNvCxnSpPr/>
          <p:nvPr/>
        </p:nvCxnSpPr>
        <p:spPr>
          <a:xfrm>
            <a:off x="95250" y="1577340"/>
            <a:ext cx="7886700" cy="0"/>
          </a:xfrm>
          <a:prstGeom prst="straightConnector1">
            <a:avLst/>
          </a:prstGeom>
          <a:noFill/>
          <a:ln cap="flat" cmpd="sng" w="38100">
            <a:solidFill>
              <a:srgbClr val="EB6B42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308" name="Google Shape;308;p47"/>
          <p:cNvSpPr/>
          <p:nvPr/>
        </p:nvSpPr>
        <p:spPr>
          <a:xfrm>
            <a:off x="323850" y="3020637"/>
            <a:ext cx="2356200" cy="177000"/>
          </a:xfrm>
          <a:prstGeom prst="roundRect">
            <a:avLst>
              <a:gd fmla="val 16667" name="adj"/>
            </a:avLst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7"/>
          <p:cNvSpPr/>
          <p:nvPr/>
        </p:nvSpPr>
        <p:spPr>
          <a:xfrm>
            <a:off x="5339903" y="3011607"/>
            <a:ext cx="2468100" cy="179700"/>
          </a:xfrm>
          <a:prstGeom prst="roundRect">
            <a:avLst>
              <a:gd fmla="val 16667" name="adj"/>
            </a:avLst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7"/>
          <p:cNvSpPr/>
          <p:nvPr/>
        </p:nvSpPr>
        <p:spPr>
          <a:xfrm>
            <a:off x="2797375" y="3013300"/>
            <a:ext cx="2425200" cy="184200"/>
          </a:xfrm>
          <a:prstGeom prst="roundRect">
            <a:avLst>
              <a:gd fmla="val 16667" name="adj"/>
            </a:avLst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7"/>
          <p:cNvSpPr txBox="1"/>
          <p:nvPr/>
        </p:nvSpPr>
        <p:spPr>
          <a:xfrm>
            <a:off x="982895" y="3339308"/>
            <a:ext cx="104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Colecta</a:t>
            </a:r>
            <a:r>
              <a:rPr lang="es" sz="2100">
                <a:solidFill>
                  <a:srgbClr val="EB6B4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</a:t>
            </a:r>
            <a:endParaRPr sz="1100"/>
          </a:p>
        </p:txBody>
      </p:sp>
      <p:sp>
        <p:nvSpPr>
          <p:cNvPr id="312" name="Google Shape;312;p47"/>
          <p:cNvSpPr txBox="1"/>
          <p:nvPr/>
        </p:nvSpPr>
        <p:spPr>
          <a:xfrm>
            <a:off x="3582671" y="3341240"/>
            <a:ext cx="1024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Manejo</a:t>
            </a:r>
            <a:r>
              <a:rPr lang="es" sz="2100">
                <a:solidFill>
                  <a:srgbClr val="EB6B4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</a:t>
            </a:r>
            <a:endParaRPr sz="1100"/>
          </a:p>
        </p:txBody>
      </p:sp>
      <p:sp>
        <p:nvSpPr>
          <p:cNvPr id="313" name="Google Shape;313;p47"/>
          <p:cNvSpPr txBox="1"/>
          <p:nvPr/>
        </p:nvSpPr>
        <p:spPr>
          <a:xfrm>
            <a:off x="5842251" y="3341240"/>
            <a:ext cx="1463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</a:t>
            </a:r>
            <a:r>
              <a:rPr lang="es" sz="2100">
                <a:solidFill>
                  <a:srgbClr val="EB6B4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</a:t>
            </a:r>
            <a:endParaRPr sz="1100"/>
          </a:p>
        </p:txBody>
      </p:sp>
      <p:sp>
        <p:nvSpPr>
          <p:cNvPr id="314" name="Google Shape;314;p47"/>
          <p:cNvSpPr txBox="1"/>
          <p:nvPr/>
        </p:nvSpPr>
        <p:spPr>
          <a:xfrm>
            <a:off x="5961971" y="4506952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1400"/>
              <a:buFont typeface="Calibri"/>
              <a:buNone/>
            </a:pPr>
            <a:r>
              <a:rPr lang="es" sz="1400">
                <a:solidFill>
                  <a:srgbClr val="EB6B42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Estándares y limpieza</a:t>
            </a:r>
            <a:endParaRPr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7"/>
          <p:cNvSpPr txBox="1"/>
          <p:nvPr>
            <p:ph type="title"/>
          </p:nvPr>
        </p:nvSpPr>
        <p:spPr>
          <a:xfrm>
            <a:off x="3238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 Light"/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Cadena de la información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8"/>
          <p:cNvSpPr/>
          <p:nvPr/>
        </p:nvSpPr>
        <p:spPr>
          <a:xfrm>
            <a:off x="323850" y="1753688"/>
            <a:ext cx="1125000" cy="11250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127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1.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Planificación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3" name="Google Shape;323;p48"/>
          <p:cNvSpPr/>
          <p:nvPr/>
        </p:nvSpPr>
        <p:spPr>
          <a:xfrm>
            <a:off x="1555023" y="1753688"/>
            <a:ext cx="1125000" cy="11250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127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2.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Recolección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4" name="Google Shape;324;p48"/>
          <p:cNvSpPr/>
          <p:nvPr/>
        </p:nvSpPr>
        <p:spPr>
          <a:xfrm>
            <a:off x="2796434" y="1753687"/>
            <a:ext cx="1125000" cy="11250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127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3.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Documentación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5" name="Google Shape;325;p48"/>
          <p:cNvSpPr/>
          <p:nvPr/>
        </p:nvSpPr>
        <p:spPr>
          <a:xfrm>
            <a:off x="4037850" y="1753675"/>
            <a:ext cx="1184700" cy="11250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127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4.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Digitalización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6" name="Google Shape;326;p48"/>
          <p:cNvSpPr/>
          <p:nvPr/>
        </p:nvSpPr>
        <p:spPr>
          <a:xfrm>
            <a:off x="5338971" y="1736660"/>
            <a:ext cx="1125000" cy="11250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127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5.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Control de calidad</a:t>
            </a:r>
            <a:endParaRPr sz="1100"/>
          </a:p>
        </p:txBody>
      </p:sp>
      <p:sp>
        <p:nvSpPr>
          <p:cNvPr id="327" name="Google Shape;327;p48"/>
          <p:cNvSpPr/>
          <p:nvPr/>
        </p:nvSpPr>
        <p:spPr>
          <a:xfrm>
            <a:off x="6564800" y="1736650"/>
            <a:ext cx="1184700" cy="11250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127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6.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 en línea</a:t>
            </a:r>
            <a:endParaRPr sz="11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descr="Calendario mensual" id="328" name="Google Shape;32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931" y="1753685"/>
            <a:ext cx="405000" cy="4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a con marcador" id="329" name="Google Shape;32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21980" y="1750446"/>
            <a:ext cx="405000" cy="4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apapeles" id="330" name="Google Shape;330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1625" y="1750446"/>
            <a:ext cx="405000" cy="4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quipo" id="331" name="Google Shape;331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99393" y="1750446"/>
            <a:ext cx="405000" cy="4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bot" id="332" name="Google Shape;332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52970" y="1733421"/>
            <a:ext cx="405000" cy="4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rutador inalámbrico" id="333" name="Google Shape;333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46713" y="1736646"/>
            <a:ext cx="405000" cy="4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p48"/>
          <p:cNvCxnSpPr/>
          <p:nvPr/>
        </p:nvCxnSpPr>
        <p:spPr>
          <a:xfrm>
            <a:off x="95250" y="1577340"/>
            <a:ext cx="7886700" cy="0"/>
          </a:xfrm>
          <a:prstGeom prst="straightConnector1">
            <a:avLst/>
          </a:prstGeom>
          <a:noFill/>
          <a:ln cap="flat" cmpd="sng" w="38100">
            <a:solidFill>
              <a:srgbClr val="EB6B42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335" name="Google Shape;335;p48"/>
          <p:cNvSpPr/>
          <p:nvPr/>
        </p:nvSpPr>
        <p:spPr>
          <a:xfrm>
            <a:off x="323850" y="3020637"/>
            <a:ext cx="2356200" cy="177000"/>
          </a:xfrm>
          <a:prstGeom prst="roundRect">
            <a:avLst>
              <a:gd fmla="val 16667" name="adj"/>
            </a:avLst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8"/>
          <p:cNvSpPr/>
          <p:nvPr/>
        </p:nvSpPr>
        <p:spPr>
          <a:xfrm>
            <a:off x="5339903" y="3011607"/>
            <a:ext cx="2468100" cy="179700"/>
          </a:xfrm>
          <a:prstGeom prst="roundRect">
            <a:avLst>
              <a:gd fmla="val 16667" name="adj"/>
            </a:avLst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8"/>
          <p:cNvSpPr/>
          <p:nvPr/>
        </p:nvSpPr>
        <p:spPr>
          <a:xfrm>
            <a:off x="2797375" y="3013300"/>
            <a:ext cx="2425200" cy="184200"/>
          </a:xfrm>
          <a:prstGeom prst="roundRect">
            <a:avLst>
              <a:gd fmla="val 16667" name="adj"/>
            </a:avLst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8"/>
          <p:cNvSpPr txBox="1"/>
          <p:nvPr/>
        </p:nvSpPr>
        <p:spPr>
          <a:xfrm>
            <a:off x="982895" y="3339308"/>
            <a:ext cx="104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Colecta</a:t>
            </a:r>
            <a:r>
              <a:rPr lang="es" sz="2100">
                <a:solidFill>
                  <a:srgbClr val="EB6B4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</a:t>
            </a:r>
            <a:endParaRPr sz="1100"/>
          </a:p>
        </p:txBody>
      </p:sp>
      <p:sp>
        <p:nvSpPr>
          <p:cNvPr id="339" name="Google Shape;339;p48"/>
          <p:cNvSpPr txBox="1"/>
          <p:nvPr/>
        </p:nvSpPr>
        <p:spPr>
          <a:xfrm>
            <a:off x="3582671" y="3341240"/>
            <a:ext cx="1024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Manejo</a:t>
            </a:r>
            <a:r>
              <a:rPr lang="es" sz="2100">
                <a:solidFill>
                  <a:srgbClr val="EB6B4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</a:t>
            </a:r>
            <a:endParaRPr sz="1100"/>
          </a:p>
        </p:txBody>
      </p:sp>
      <p:sp>
        <p:nvSpPr>
          <p:cNvPr id="340" name="Google Shape;340;p48"/>
          <p:cNvSpPr txBox="1"/>
          <p:nvPr/>
        </p:nvSpPr>
        <p:spPr>
          <a:xfrm>
            <a:off x="5842251" y="3341240"/>
            <a:ext cx="1463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</a:t>
            </a:r>
            <a:r>
              <a:rPr lang="es" sz="2100">
                <a:solidFill>
                  <a:srgbClr val="EB6B4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</a:t>
            </a:r>
            <a:endParaRPr sz="1100"/>
          </a:p>
        </p:txBody>
      </p:sp>
      <p:sp>
        <p:nvSpPr>
          <p:cNvPr id="341" name="Google Shape;341;p48"/>
          <p:cNvSpPr txBox="1"/>
          <p:nvPr/>
        </p:nvSpPr>
        <p:spPr>
          <a:xfrm>
            <a:off x="5961971" y="4506952"/>
            <a:ext cx="4572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1400"/>
              <a:buFont typeface="Calibri"/>
              <a:buNone/>
            </a:pPr>
            <a:r>
              <a:rPr lang="es" sz="1400">
                <a:solidFill>
                  <a:srgbClr val="EB6B42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Estándares y limpieza</a:t>
            </a:r>
            <a:endParaRPr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8"/>
          <p:cNvSpPr txBox="1"/>
          <p:nvPr>
            <p:ph type="title"/>
          </p:nvPr>
        </p:nvSpPr>
        <p:spPr>
          <a:xfrm>
            <a:off x="3238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 Light"/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Cadena de la información</a:t>
            </a:r>
            <a:endParaRPr/>
          </a:p>
        </p:txBody>
      </p:sp>
      <p:sp>
        <p:nvSpPr>
          <p:cNvPr id="343" name="Google Shape;343;p48"/>
          <p:cNvSpPr/>
          <p:nvPr/>
        </p:nvSpPr>
        <p:spPr>
          <a:xfrm>
            <a:off x="7935727" y="1733425"/>
            <a:ext cx="1043700" cy="11250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127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Uso de los Datos</a:t>
            </a:r>
            <a:endParaRPr sz="11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